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 r:id="rId2"/>
    <p:sldId id="257" r:id="rId3"/>
    <p:sldId id="258" r:id="rId4"/>
    <p:sldId id="259" r:id="rId5"/>
    <p:sldId id="266" r:id="rId6"/>
    <p:sldId id="260" r:id="rId7"/>
    <p:sldId id="262" r:id="rId8"/>
    <p:sldId id="263" r:id="rId9"/>
    <p:sldId id="264" r:id="rId10"/>
    <p:sldId id="265" r:id="rId11"/>
    <p:sldId id="267" r:id="rId12"/>
    <p:sldId id="268" r:id="rId13"/>
    <p:sldId id="269" r:id="rId14"/>
    <p:sldId id="270" r:id="rId15"/>
    <p:sldId id="271" r:id="rId16"/>
    <p:sldId id="272" r:id="rId17"/>
    <p:sldId id="273"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A90320-3E67-44A6-AC8C-1AEADF9C964C}" type="datetimeFigureOut">
              <a:rPr lang="en-SG" smtClean="0"/>
              <a:t>28/4/2024</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F02B3B-59B9-4708-9555-F41486AA4CB2}" type="slidenum">
              <a:rPr lang="en-SG" smtClean="0"/>
              <a:t>‹#›</a:t>
            </a:fld>
            <a:endParaRPr lang="en-SG"/>
          </a:p>
        </p:txBody>
      </p:sp>
    </p:spTree>
    <p:extLst>
      <p:ext uri="{BB962C8B-B14F-4D97-AF65-F5344CB8AC3E}">
        <p14:creationId xmlns:p14="http://schemas.microsoft.com/office/powerpoint/2010/main" val="2858611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FBF02B3B-59B9-4708-9555-F41486AA4CB2}" type="slidenum">
              <a:rPr lang="en-SG" smtClean="0"/>
              <a:t>6</a:t>
            </a:fld>
            <a:endParaRPr lang="en-SG"/>
          </a:p>
        </p:txBody>
      </p:sp>
    </p:spTree>
    <p:extLst>
      <p:ext uri="{BB962C8B-B14F-4D97-AF65-F5344CB8AC3E}">
        <p14:creationId xmlns:p14="http://schemas.microsoft.com/office/powerpoint/2010/main" val="20477421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10B1A174-AFC7-4018-BF65-0E969D7AACC5}" type="datetimeFigureOut">
              <a:rPr lang="en-SG" smtClean="0"/>
              <a:t>28/4/2024</a:t>
            </a:fld>
            <a:endParaRPr lang="en-SG"/>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SG"/>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F9AE4B0F-4F8F-4258-90F0-9F4953871878}" type="slidenum">
              <a:rPr lang="en-SG" smtClean="0"/>
              <a:t>‹#›</a:t>
            </a:fld>
            <a:endParaRPr lang="en-SG"/>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2793311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1A174-AFC7-4018-BF65-0E969D7AACC5}" type="datetimeFigureOut">
              <a:rPr lang="en-SG" smtClean="0"/>
              <a:t>28/4/2024</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F9AE4B0F-4F8F-4258-90F0-9F4953871878}" type="slidenum">
              <a:rPr lang="en-SG" smtClean="0"/>
              <a:t>‹#›</a:t>
            </a:fld>
            <a:endParaRPr lang="en-SG"/>
          </a:p>
        </p:txBody>
      </p:sp>
    </p:spTree>
    <p:extLst>
      <p:ext uri="{BB962C8B-B14F-4D97-AF65-F5344CB8AC3E}">
        <p14:creationId xmlns:p14="http://schemas.microsoft.com/office/powerpoint/2010/main" val="1879909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1A174-AFC7-4018-BF65-0E969D7AACC5}" type="datetimeFigureOut">
              <a:rPr lang="en-SG" smtClean="0"/>
              <a:t>28/4/2024</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F9AE4B0F-4F8F-4258-90F0-9F4953871878}" type="slidenum">
              <a:rPr lang="en-SG" smtClean="0"/>
              <a:t>‹#›</a:t>
            </a:fld>
            <a:endParaRPr lang="en-SG"/>
          </a:p>
        </p:txBody>
      </p:sp>
    </p:spTree>
    <p:extLst>
      <p:ext uri="{BB962C8B-B14F-4D97-AF65-F5344CB8AC3E}">
        <p14:creationId xmlns:p14="http://schemas.microsoft.com/office/powerpoint/2010/main" val="20272557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1A174-AFC7-4018-BF65-0E969D7AACC5}" type="datetimeFigureOut">
              <a:rPr lang="en-SG" smtClean="0"/>
              <a:t>28/4/2024</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F9AE4B0F-4F8F-4258-90F0-9F4953871878}" type="slidenum">
              <a:rPr lang="en-SG" smtClean="0"/>
              <a:t>‹#›</a:t>
            </a:fld>
            <a:endParaRPr lang="en-SG"/>
          </a:p>
        </p:txBody>
      </p:sp>
    </p:spTree>
    <p:extLst>
      <p:ext uri="{BB962C8B-B14F-4D97-AF65-F5344CB8AC3E}">
        <p14:creationId xmlns:p14="http://schemas.microsoft.com/office/powerpoint/2010/main" val="3851016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1A174-AFC7-4018-BF65-0E969D7AACC5}" type="datetimeFigureOut">
              <a:rPr lang="en-SG" smtClean="0"/>
              <a:t>28/4/2024</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F9AE4B0F-4F8F-4258-90F0-9F4953871878}" type="slidenum">
              <a:rPr lang="en-SG" smtClean="0"/>
              <a:t>‹#›</a:t>
            </a:fld>
            <a:endParaRPr lang="en-SG"/>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76359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B1A174-AFC7-4018-BF65-0E969D7AACC5}" type="datetimeFigureOut">
              <a:rPr lang="en-SG" smtClean="0"/>
              <a:t>28/4/2024</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F9AE4B0F-4F8F-4258-90F0-9F4953871878}" type="slidenum">
              <a:rPr lang="en-SG" smtClean="0"/>
              <a:t>‹#›</a:t>
            </a:fld>
            <a:endParaRPr lang="en-SG"/>
          </a:p>
        </p:txBody>
      </p:sp>
    </p:spTree>
    <p:extLst>
      <p:ext uri="{BB962C8B-B14F-4D97-AF65-F5344CB8AC3E}">
        <p14:creationId xmlns:p14="http://schemas.microsoft.com/office/powerpoint/2010/main" val="3280254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B1A174-AFC7-4018-BF65-0E969D7AACC5}" type="datetimeFigureOut">
              <a:rPr lang="en-SG" smtClean="0"/>
              <a:t>28/4/2024</a:t>
            </a:fld>
            <a:endParaRPr lang="en-SG"/>
          </a:p>
        </p:txBody>
      </p:sp>
      <p:sp>
        <p:nvSpPr>
          <p:cNvPr id="8" name="Footer Placeholder 7"/>
          <p:cNvSpPr>
            <a:spLocks noGrp="1"/>
          </p:cNvSpPr>
          <p:nvPr>
            <p:ph type="ftr" sz="quarter" idx="11"/>
          </p:nvPr>
        </p:nvSpPr>
        <p:spPr/>
        <p:txBody>
          <a:bodyPr/>
          <a:lstStyle/>
          <a:p>
            <a:endParaRPr lang="en-SG"/>
          </a:p>
        </p:txBody>
      </p:sp>
      <p:sp>
        <p:nvSpPr>
          <p:cNvPr id="9" name="Slide Number Placeholder 8"/>
          <p:cNvSpPr>
            <a:spLocks noGrp="1"/>
          </p:cNvSpPr>
          <p:nvPr>
            <p:ph type="sldNum" sz="quarter" idx="12"/>
          </p:nvPr>
        </p:nvSpPr>
        <p:spPr/>
        <p:txBody>
          <a:bodyPr/>
          <a:lstStyle/>
          <a:p>
            <a:fld id="{F9AE4B0F-4F8F-4258-90F0-9F4953871878}" type="slidenum">
              <a:rPr lang="en-SG" smtClean="0"/>
              <a:t>‹#›</a:t>
            </a:fld>
            <a:endParaRPr lang="en-SG"/>
          </a:p>
        </p:txBody>
      </p:sp>
    </p:spTree>
    <p:extLst>
      <p:ext uri="{BB962C8B-B14F-4D97-AF65-F5344CB8AC3E}">
        <p14:creationId xmlns:p14="http://schemas.microsoft.com/office/powerpoint/2010/main" val="3055607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1A174-AFC7-4018-BF65-0E969D7AACC5}" type="datetimeFigureOut">
              <a:rPr lang="en-SG" smtClean="0"/>
              <a:t>28/4/2024</a:t>
            </a:fld>
            <a:endParaRPr lang="en-SG"/>
          </a:p>
        </p:txBody>
      </p:sp>
      <p:sp>
        <p:nvSpPr>
          <p:cNvPr id="4" name="Footer Placeholder 3"/>
          <p:cNvSpPr>
            <a:spLocks noGrp="1"/>
          </p:cNvSpPr>
          <p:nvPr>
            <p:ph type="ftr" sz="quarter" idx="11"/>
          </p:nvPr>
        </p:nvSpPr>
        <p:spPr/>
        <p:txBody>
          <a:bodyPr/>
          <a:lstStyle/>
          <a:p>
            <a:endParaRPr lang="en-SG"/>
          </a:p>
        </p:txBody>
      </p:sp>
      <p:sp>
        <p:nvSpPr>
          <p:cNvPr id="5" name="Slide Number Placeholder 4"/>
          <p:cNvSpPr>
            <a:spLocks noGrp="1"/>
          </p:cNvSpPr>
          <p:nvPr>
            <p:ph type="sldNum" sz="quarter" idx="12"/>
          </p:nvPr>
        </p:nvSpPr>
        <p:spPr/>
        <p:txBody>
          <a:bodyPr/>
          <a:lstStyle/>
          <a:p>
            <a:fld id="{F9AE4B0F-4F8F-4258-90F0-9F4953871878}" type="slidenum">
              <a:rPr lang="en-SG" smtClean="0"/>
              <a:t>‹#›</a:t>
            </a:fld>
            <a:endParaRPr lang="en-SG"/>
          </a:p>
        </p:txBody>
      </p:sp>
    </p:spTree>
    <p:extLst>
      <p:ext uri="{BB962C8B-B14F-4D97-AF65-F5344CB8AC3E}">
        <p14:creationId xmlns:p14="http://schemas.microsoft.com/office/powerpoint/2010/main" val="1393363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B1A174-AFC7-4018-BF65-0E969D7AACC5}" type="datetimeFigureOut">
              <a:rPr lang="en-SG" smtClean="0"/>
              <a:t>28/4/2024</a:t>
            </a:fld>
            <a:endParaRPr lang="en-SG"/>
          </a:p>
        </p:txBody>
      </p:sp>
      <p:sp>
        <p:nvSpPr>
          <p:cNvPr id="3" name="Footer Placeholder 2"/>
          <p:cNvSpPr>
            <a:spLocks noGrp="1"/>
          </p:cNvSpPr>
          <p:nvPr>
            <p:ph type="ftr" sz="quarter" idx="11"/>
          </p:nvPr>
        </p:nvSpPr>
        <p:spPr/>
        <p:txBody>
          <a:bodyPr/>
          <a:lstStyle/>
          <a:p>
            <a:endParaRPr lang="en-SG"/>
          </a:p>
        </p:txBody>
      </p:sp>
      <p:sp>
        <p:nvSpPr>
          <p:cNvPr id="4" name="Slide Number Placeholder 3"/>
          <p:cNvSpPr>
            <a:spLocks noGrp="1"/>
          </p:cNvSpPr>
          <p:nvPr>
            <p:ph type="sldNum" sz="quarter" idx="12"/>
          </p:nvPr>
        </p:nvSpPr>
        <p:spPr/>
        <p:txBody>
          <a:bodyPr/>
          <a:lstStyle/>
          <a:p>
            <a:fld id="{F9AE4B0F-4F8F-4258-90F0-9F4953871878}" type="slidenum">
              <a:rPr lang="en-SG" smtClean="0"/>
              <a:t>‹#›</a:t>
            </a:fld>
            <a:endParaRPr lang="en-SG"/>
          </a:p>
        </p:txBody>
      </p:sp>
    </p:spTree>
    <p:extLst>
      <p:ext uri="{BB962C8B-B14F-4D97-AF65-F5344CB8AC3E}">
        <p14:creationId xmlns:p14="http://schemas.microsoft.com/office/powerpoint/2010/main" val="1034321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0B1A174-AFC7-4018-BF65-0E969D7AACC5}" type="datetimeFigureOut">
              <a:rPr lang="en-SG" smtClean="0"/>
              <a:t>28/4/2024</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F9AE4B0F-4F8F-4258-90F0-9F4953871878}" type="slidenum">
              <a:rPr lang="en-SG" smtClean="0"/>
              <a:t>‹#›</a:t>
            </a:fld>
            <a:endParaRPr lang="en-SG"/>
          </a:p>
        </p:txBody>
      </p:sp>
    </p:spTree>
    <p:extLst>
      <p:ext uri="{BB962C8B-B14F-4D97-AF65-F5344CB8AC3E}">
        <p14:creationId xmlns:p14="http://schemas.microsoft.com/office/powerpoint/2010/main" val="2561710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0B1A174-AFC7-4018-BF65-0E969D7AACC5}" type="datetimeFigureOut">
              <a:rPr lang="en-SG" smtClean="0"/>
              <a:t>28/4/2024</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F9AE4B0F-4F8F-4258-90F0-9F4953871878}" type="slidenum">
              <a:rPr lang="en-SG" smtClean="0"/>
              <a:t>‹#›</a:t>
            </a:fld>
            <a:endParaRPr lang="en-SG"/>
          </a:p>
        </p:txBody>
      </p:sp>
    </p:spTree>
    <p:extLst>
      <p:ext uri="{BB962C8B-B14F-4D97-AF65-F5344CB8AC3E}">
        <p14:creationId xmlns:p14="http://schemas.microsoft.com/office/powerpoint/2010/main" val="3624556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10B1A174-AFC7-4018-BF65-0E969D7AACC5}" type="datetimeFigureOut">
              <a:rPr lang="en-SG" smtClean="0"/>
              <a:t>28/4/2024</a:t>
            </a:fld>
            <a:endParaRPr lang="en-SG"/>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SG"/>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F9AE4B0F-4F8F-4258-90F0-9F4953871878}" type="slidenum">
              <a:rPr lang="en-SG" smtClean="0"/>
              <a:t>‹#›</a:t>
            </a:fld>
            <a:endParaRPr lang="en-SG"/>
          </a:p>
        </p:txBody>
      </p:sp>
    </p:spTree>
    <p:extLst>
      <p:ext uri="{BB962C8B-B14F-4D97-AF65-F5344CB8AC3E}">
        <p14:creationId xmlns:p14="http://schemas.microsoft.com/office/powerpoint/2010/main" val="1672829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EC70D-73D1-7CA2-1442-35C99DDDC036}"/>
              </a:ext>
            </a:extLst>
          </p:cNvPr>
          <p:cNvSpPr>
            <a:spLocks noGrp="1"/>
          </p:cNvSpPr>
          <p:nvPr>
            <p:ph type="ctrTitle"/>
          </p:nvPr>
        </p:nvSpPr>
        <p:spPr>
          <a:xfrm>
            <a:off x="380215" y="0"/>
            <a:ext cx="11811785" cy="4487157"/>
          </a:xfrm>
        </p:spPr>
        <p:txBody>
          <a:bodyPr>
            <a:normAutofit fontScale="90000"/>
          </a:bodyPr>
          <a:lstStyle/>
          <a:p>
            <a:pPr algn="ctr"/>
            <a:r>
              <a:rPr lang="en-SG" dirty="0">
                <a:solidFill>
                  <a:srgbClr val="FFC000"/>
                </a:solidFill>
                <a:latin typeface="Berlin Sans FB Demi" panose="020E0802020502020306" pitchFamily="34" charset="0"/>
              </a:rPr>
              <a:t>INTRODUCTION</a:t>
            </a:r>
            <a:br>
              <a:rPr lang="en-SG" dirty="0">
                <a:solidFill>
                  <a:srgbClr val="FFC000"/>
                </a:solidFill>
                <a:latin typeface="Berlin Sans FB Demi" panose="020E0802020502020306" pitchFamily="34" charset="0"/>
              </a:rPr>
            </a:br>
            <a:r>
              <a:rPr lang="en-SG" dirty="0">
                <a:solidFill>
                  <a:srgbClr val="FFC000"/>
                </a:solidFill>
                <a:latin typeface="Berlin Sans FB Demi" panose="020E0802020502020306" pitchFamily="34" charset="0"/>
              </a:rPr>
              <a:t>TO</a:t>
            </a:r>
            <a:br>
              <a:rPr lang="en-SG" dirty="0">
                <a:solidFill>
                  <a:srgbClr val="FFC000"/>
                </a:solidFill>
                <a:latin typeface="Berlin Sans FB Demi" panose="020E0802020502020306" pitchFamily="34" charset="0"/>
              </a:rPr>
            </a:br>
            <a:r>
              <a:rPr lang="en-SG" dirty="0">
                <a:solidFill>
                  <a:srgbClr val="FFC000"/>
                </a:solidFill>
                <a:latin typeface="Berlin Sans FB Demi" panose="020E0802020502020306" pitchFamily="34" charset="0"/>
              </a:rPr>
              <a:t>GRAPHICS DISPLAYS</a:t>
            </a:r>
            <a:br>
              <a:rPr lang="en-SG" dirty="0">
                <a:solidFill>
                  <a:srgbClr val="FFC000"/>
                </a:solidFill>
                <a:latin typeface="Berlin Sans FB Demi" panose="020E0802020502020306" pitchFamily="34" charset="0"/>
              </a:rPr>
            </a:br>
            <a:r>
              <a:rPr lang="en-SG" dirty="0">
                <a:solidFill>
                  <a:srgbClr val="FFC000"/>
                </a:solidFill>
                <a:latin typeface="Berlin Sans FB Demi" panose="020E0802020502020306" pitchFamily="34" charset="0"/>
              </a:rPr>
              <a:t>&amp; </a:t>
            </a:r>
            <a:br>
              <a:rPr lang="en-SG" dirty="0">
                <a:solidFill>
                  <a:srgbClr val="FFC000"/>
                </a:solidFill>
                <a:latin typeface="Berlin Sans FB Demi" panose="020E0802020502020306" pitchFamily="34" charset="0"/>
              </a:rPr>
            </a:br>
            <a:r>
              <a:rPr lang="en-SG" dirty="0">
                <a:solidFill>
                  <a:srgbClr val="FFC000"/>
                </a:solidFill>
                <a:latin typeface="Berlin Sans FB Demi" panose="020E0802020502020306" pitchFamily="34" charset="0"/>
              </a:rPr>
              <a:t>DEVICES</a:t>
            </a:r>
          </a:p>
        </p:txBody>
      </p:sp>
      <p:sp>
        <p:nvSpPr>
          <p:cNvPr id="3" name="Subtitle 2">
            <a:extLst>
              <a:ext uri="{FF2B5EF4-FFF2-40B4-BE49-F238E27FC236}">
                <a16:creationId xmlns:a16="http://schemas.microsoft.com/office/drawing/2014/main" id="{154237B0-EF83-B065-3593-B227A2734C42}"/>
              </a:ext>
            </a:extLst>
          </p:cNvPr>
          <p:cNvSpPr>
            <a:spLocks noGrp="1"/>
          </p:cNvSpPr>
          <p:nvPr>
            <p:ph type="subTitle" idx="1"/>
          </p:nvPr>
        </p:nvSpPr>
        <p:spPr>
          <a:xfrm>
            <a:off x="1" y="4687479"/>
            <a:ext cx="12192000" cy="1449370"/>
          </a:xfrm>
          <a:solidFill>
            <a:schemeClr val="accent6">
              <a:lumMod val="50000"/>
            </a:schemeClr>
          </a:solidFill>
        </p:spPr>
        <p:txBody>
          <a:bodyPr/>
          <a:lstStyle/>
          <a:p>
            <a:pPr lvl="3" algn="l"/>
            <a:endParaRPr lang="en-SG" dirty="0">
              <a:solidFill>
                <a:schemeClr val="tx1">
                  <a:lumMod val="95000"/>
                </a:schemeClr>
              </a:solidFill>
              <a:latin typeface="Aharoni" panose="02010803020104030203" pitchFamily="2" charset="-79"/>
              <a:cs typeface="Aharoni" panose="02010803020104030203" pitchFamily="2" charset="-79"/>
            </a:endParaRPr>
          </a:p>
          <a:p>
            <a:pPr lvl="3" algn="l"/>
            <a:r>
              <a:rPr lang="en-SG" dirty="0">
                <a:solidFill>
                  <a:schemeClr val="tx1">
                    <a:lumMod val="95000"/>
                  </a:schemeClr>
                </a:solidFill>
                <a:latin typeface="Aharoni" panose="02010803020104030203" pitchFamily="2" charset="-79"/>
                <a:cs typeface="Aharoni" panose="02010803020104030203" pitchFamily="2" charset="-79"/>
              </a:rPr>
              <a:t>Course Title: Computer Graphics</a:t>
            </a:r>
          </a:p>
          <a:p>
            <a:pPr lvl="3" algn="l"/>
            <a:r>
              <a:rPr lang="en-SG" dirty="0">
                <a:solidFill>
                  <a:schemeClr val="tx1">
                    <a:lumMod val="95000"/>
                  </a:schemeClr>
                </a:solidFill>
                <a:latin typeface="Aharoni" panose="02010803020104030203" pitchFamily="2" charset="-79"/>
                <a:cs typeface="Aharoni" panose="02010803020104030203" pitchFamily="2" charset="-79"/>
              </a:rPr>
              <a:t>Course Code: CSE - 413</a:t>
            </a:r>
          </a:p>
        </p:txBody>
      </p:sp>
    </p:spTree>
    <p:extLst>
      <p:ext uri="{BB962C8B-B14F-4D97-AF65-F5344CB8AC3E}">
        <p14:creationId xmlns:p14="http://schemas.microsoft.com/office/powerpoint/2010/main" val="8104870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B5684-EECE-78B0-3F2F-9C44C929D367}"/>
              </a:ext>
            </a:extLst>
          </p:cNvPr>
          <p:cNvSpPr>
            <a:spLocks noGrp="1"/>
          </p:cNvSpPr>
          <p:nvPr>
            <p:ph type="title"/>
          </p:nvPr>
        </p:nvSpPr>
        <p:spPr>
          <a:xfrm>
            <a:off x="76200" y="64195"/>
            <a:ext cx="12039600" cy="652242"/>
          </a:xfrm>
          <a:solidFill>
            <a:schemeClr val="accent2">
              <a:lumMod val="20000"/>
              <a:lumOff val="80000"/>
            </a:schemeClr>
          </a:solidFill>
        </p:spPr>
        <p:txBody>
          <a:bodyPr>
            <a:normAutofit/>
          </a:bodyPr>
          <a:lstStyle/>
          <a:p>
            <a:r>
              <a:rPr lang="en-SG" sz="3600" dirty="0">
                <a:latin typeface="Aptos" panose="020B0004020202020204" pitchFamily="34" charset="0"/>
              </a:rPr>
              <a:t>Beam Penetration Method</a:t>
            </a:r>
          </a:p>
        </p:txBody>
      </p:sp>
      <p:sp>
        <p:nvSpPr>
          <p:cNvPr id="3" name="Content Placeholder 2">
            <a:extLst>
              <a:ext uri="{FF2B5EF4-FFF2-40B4-BE49-F238E27FC236}">
                <a16:creationId xmlns:a16="http://schemas.microsoft.com/office/drawing/2014/main" id="{B243EDB8-5E4E-F7DC-1F30-B457A53BA256}"/>
              </a:ext>
            </a:extLst>
          </p:cNvPr>
          <p:cNvSpPr>
            <a:spLocks noGrp="1"/>
          </p:cNvSpPr>
          <p:nvPr>
            <p:ph idx="1"/>
          </p:nvPr>
        </p:nvSpPr>
        <p:spPr>
          <a:xfrm>
            <a:off x="367017" y="942679"/>
            <a:ext cx="11457966" cy="5429841"/>
          </a:xfrm>
          <a:solidFill>
            <a:schemeClr val="bg1"/>
          </a:solidFill>
        </p:spPr>
        <p:txBody>
          <a:bodyPr>
            <a:normAutofit fontScale="92500" lnSpcReduction="20000"/>
          </a:bodyPr>
          <a:lstStyle/>
          <a:p>
            <a:pPr marL="0" indent="0">
              <a:buNone/>
            </a:pPr>
            <a:r>
              <a:rPr lang="en-SG" dirty="0">
                <a:latin typeface="Aptos" panose="020B0004020202020204" pitchFamily="34" charset="0"/>
              </a:rPr>
              <a:t>Beam penetration method is used with random scan display where CRT is coated with 2-layers of phosphor, usually red and green.</a:t>
            </a:r>
          </a:p>
          <a:p>
            <a:pPr marL="0" indent="0">
              <a:buNone/>
            </a:pPr>
            <a:r>
              <a:rPr lang="en-SG" dirty="0">
                <a:latin typeface="Aptos" panose="020B0004020202020204" pitchFamily="34" charset="0"/>
                <a:sym typeface="Wingdings" panose="05000000000000000000" pitchFamily="2" charset="2"/>
              </a:rPr>
              <a:t> </a:t>
            </a:r>
            <a:r>
              <a:rPr lang="en-SG" dirty="0">
                <a:latin typeface="Aptos" panose="020B0004020202020204" pitchFamily="34" charset="0"/>
              </a:rPr>
              <a:t>Outer layer is red phosphor</a:t>
            </a:r>
          </a:p>
          <a:p>
            <a:pPr marL="0" indent="0">
              <a:buNone/>
            </a:pPr>
            <a:r>
              <a:rPr lang="en-SG" dirty="0">
                <a:latin typeface="Aptos" panose="020B0004020202020204" pitchFamily="34" charset="0"/>
                <a:sym typeface="Wingdings" panose="05000000000000000000" pitchFamily="2" charset="2"/>
              </a:rPr>
              <a:t> </a:t>
            </a:r>
            <a:r>
              <a:rPr lang="en-SG" dirty="0">
                <a:latin typeface="Aptos" panose="020B0004020202020204" pitchFamily="34" charset="0"/>
              </a:rPr>
              <a:t>Inner layer is green phosphor</a:t>
            </a:r>
          </a:p>
          <a:p>
            <a:pPr marL="0" indent="0">
              <a:buNone/>
            </a:pPr>
            <a:r>
              <a:rPr lang="en-SG" dirty="0">
                <a:latin typeface="Aptos" panose="020B0004020202020204" pitchFamily="34" charset="0"/>
              </a:rPr>
              <a:t>The Display color depend on how far e-beam penetrate the phosphor layers:-</a:t>
            </a:r>
          </a:p>
          <a:p>
            <a:pPr marL="0" indent="0">
              <a:buNone/>
            </a:pPr>
            <a:r>
              <a:rPr lang="en-SG" dirty="0">
                <a:latin typeface="Aptos" panose="020B0004020202020204" pitchFamily="34" charset="0"/>
              </a:rPr>
              <a:t>1. Low e-beam speed strikes only red phosphor and produced red traces on screen.</a:t>
            </a:r>
          </a:p>
          <a:p>
            <a:pPr marL="0" indent="0">
              <a:buNone/>
            </a:pPr>
            <a:r>
              <a:rPr lang="en-SG" dirty="0">
                <a:latin typeface="Aptos" panose="020B0004020202020204" pitchFamily="34" charset="0"/>
              </a:rPr>
              <a:t>2. High e-beam speed strikes the green phosphor and produces green traces on screen</a:t>
            </a:r>
          </a:p>
          <a:p>
            <a:pPr marL="0" indent="0">
              <a:buNone/>
            </a:pPr>
            <a:r>
              <a:rPr lang="en-SG" dirty="0">
                <a:latin typeface="Aptos" panose="020B0004020202020204" pitchFamily="34" charset="0"/>
              </a:rPr>
              <a:t>3. Medium e-beam speed strikes the both phosphor and produces colors of combination of red &amp; green like yellow and orange color.</a:t>
            </a:r>
          </a:p>
          <a:p>
            <a:pPr marL="0" indent="0">
              <a:buNone/>
            </a:pPr>
            <a:r>
              <a:rPr lang="en-SG" b="1" dirty="0">
                <a:latin typeface="Aptos" panose="020B0004020202020204" pitchFamily="34" charset="0"/>
              </a:rPr>
              <a:t>Advantages:</a:t>
            </a:r>
          </a:p>
          <a:p>
            <a:pPr marL="0" indent="0">
              <a:buNone/>
            </a:pPr>
            <a:r>
              <a:rPr lang="en-SG" dirty="0">
                <a:latin typeface="Aptos" panose="020B0004020202020204" pitchFamily="34" charset="0"/>
              </a:rPr>
              <a:t>-cheap</a:t>
            </a:r>
          </a:p>
          <a:p>
            <a:pPr marL="0" indent="0">
              <a:buNone/>
            </a:pPr>
            <a:r>
              <a:rPr lang="en-SG" b="1" dirty="0">
                <a:latin typeface="Aptos" panose="020B0004020202020204" pitchFamily="34" charset="0"/>
              </a:rPr>
              <a:t>Dis-advantages:</a:t>
            </a:r>
          </a:p>
          <a:p>
            <a:pPr marL="0" indent="0">
              <a:buNone/>
            </a:pPr>
            <a:r>
              <a:rPr lang="en-SG" dirty="0">
                <a:latin typeface="Aptos" panose="020B0004020202020204" pitchFamily="34" charset="0"/>
              </a:rPr>
              <a:t>-only 4-color produce</a:t>
            </a:r>
          </a:p>
          <a:p>
            <a:pPr marL="0" indent="0">
              <a:buNone/>
            </a:pPr>
            <a:r>
              <a:rPr lang="en-SG" dirty="0">
                <a:latin typeface="Aptos" panose="020B0004020202020204" pitchFamily="34" charset="0"/>
              </a:rPr>
              <a:t>-Bad quality</a:t>
            </a:r>
          </a:p>
          <a:p>
            <a:pPr marL="0" indent="0">
              <a:buNone/>
            </a:pPr>
            <a:endParaRPr lang="en-SG" dirty="0">
              <a:latin typeface="Aptos" panose="020B0004020202020204" pitchFamily="34" charset="0"/>
            </a:endParaRPr>
          </a:p>
        </p:txBody>
      </p:sp>
      <p:pic>
        <p:nvPicPr>
          <p:cNvPr id="5122" name="Picture 2" descr="COMPUTER GRAPHICS MODULE 1">
            <a:extLst>
              <a:ext uri="{FF2B5EF4-FFF2-40B4-BE49-F238E27FC236}">
                <a16:creationId xmlns:a16="http://schemas.microsoft.com/office/drawing/2014/main" id="{0060AB21-002C-FC90-74E9-DAB59A4EC3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4164" y="4068227"/>
            <a:ext cx="6096079" cy="25908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77698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25AB8-8E45-33EA-C637-C9AA475F58D6}"/>
              </a:ext>
            </a:extLst>
          </p:cNvPr>
          <p:cNvSpPr>
            <a:spLocks noGrp="1"/>
          </p:cNvSpPr>
          <p:nvPr>
            <p:ph type="title"/>
          </p:nvPr>
        </p:nvSpPr>
        <p:spPr>
          <a:xfrm>
            <a:off x="0" y="101810"/>
            <a:ext cx="12191999" cy="661762"/>
          </a:xfrm>
          <a:solidFill>
            <a:schemeClr val="tx2">
              <a:lumMod val="20000"/>
              <a:lumOff val="80000"/>
            </a:schemeClr>
          </a:solidFill>
        </p:spPr>
        <p:txBody>
          <a:bodyPr>
            <a:normAutofit fontScale="90000"/>
          </a:bodyPr>
          <a:lstStyle/>
          <a:p>
            <a:r>
              <a:rPr lang="en-SG" dirty="0">
                <a:latin typeface="Aptos" panose="020B0004020202020204" pitchFamily="34" charset="0"/>
              </a:rPr>
              <a:t>   Shadow Mask Method</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56C7D9C-3825-4BFC-B8D2-255CB38FE0AB}"/>
                  </a:ext>
                </a:extLst>
              </p:cNvPr>
              <p:cNvSpPr>
                <a:spLocks noGrp="1"/>
              </p:cNvSpPr>
              <p:nvPr>
                <p:ph idx="1"/>
              </p:nvPr>
            </p:nvSpPr>
            <p:spPr>
              <a:xfrm>
                <a:off x="197963" y="848412"/>
                <a:ext cx="5637229" cy="6009587"/>
              </a:xfrm>
            </p:spPr>
            <p:txBody>
              <a:bodyPr>
                <a:normAutofit lnSpcReduction="10000"/>
              </a:bodyPr>
              <a:lstStyle/>
              <a:p>
                <a:pPr algn="just"/>
                <a:r>
                  <a:rPr lang="en-SG" sz="2400" dirty="0">
                    <a:latin typeface="Aptos" panose="020B0004020202020204" pitchFamily="34" charset="0"/>
                  </a:rPr>
                  <a:t>Used in raster scan display and produces wide range of color</a:t>
                </a:r>
              </a:p>
              <a:p>
                <a:pPr algn="just"/>
                <a:r>
                  <a:rPr lang="en-SG" sz="2400" dirty="0">
                    <a:latin typeface="Aptos" panose="020B0004020202020204" pitchFamily="34" charset="0"/>
                  </a:rPr>
                  <a:t>3 phosphor dots of R.B.G at each pixel position and emits corresponding color.</a:t>
                </a:r>
              </a:p>
              <a:p>
                <a:pPr algn="just"/>
                <a:r>
                  <a:rPr lang="en-SG" sz="2400" dirty="0">
                    <a:latin typeface="Aptos" panose="020B0004020202020204" pitchFamily="34" charset="0"/>
                  </a:rPr>
                  <a:t>3 e-gun or e-beam for each color and a shadow mask grid just behind the phosphor coated screen.</a:t>
                </a:r>
              </a:p>
              <a:p>
                <a:pPr algn="just"/>
                <a:r>
                  <a:rPr lang="en-SG" sz="2400" dirty="0">
                    <a:latin typeface="Aptos" panose="020B0004020202020204" pitchFamily="34" charset="0"/>
                  </a:rPr>
                  <a:t>Shadow mask grid consist of holes and align with dot patterns</a:t>
                </a:r>
              </a:p>
              <a:p>
                <a:pPr algn="just"/>
                <a:r>
                  <a:rPr lang="en-SG" sz="2400" dirty="0">
                    <a:latin typeface="Aptos" panose="020B0004020202020204" pitchFamily="34" charset="0"/>
                  </a:rPr>
                  <a:t>3 e-beam are defected and focused as a group on shadow mask and excite a dot triangle</a:t>
                </a:r>
                <a14:m>
                  <m:oMath xmlns:m="http://schemas.openxmlformats.org/officeDocument/2006/math">
                    <m:r>
                      <a:rPr lang="en-SG" sz="2400" b="0" i="0" smtClean="0">
                        <a:latin typeface="Cambria Math" panose="02040503050406030204" pitchFamily="18" charset="0"/>
                        <a:ea typeface="Cambria Math" panose="02040503050406030204" pitchFamily="18" charset="0"/>
                      </a:rPr>
                      <m:t>(</m:t>
                    </m:r>
                    <m:r>
                      <a:rPr lang="en-SG" sz="2400" i="1" smtClean="0">
                        <a:latin typeface="Cambria Math" panose="02040503050406030204" pitchFamily="18" charset="0"/>
                        <a:ea typeface="Cambria Math" panose="02040503050406030204" pitchFamily="18" charset="0"/>
                      </a:rPr>
                      <m:t>∆</m:t>
                    </m:r>
                    <m:r>
                      <a:rPr lang="en-SG" sz="2400" b="0" i="1" smtClean="0">
                        <a:latin typeface="Cambria Math" panose="02040503050406030204" pitchFamily="18" charset="0"/>
                        <a:ea typeface="Cambria Math" panose="02040503050406030204" pitchFamily="18" charset="0"/>
                      </a:rPr>
                      <m:t>)</m:t>
                    </m:r>
                  </m:oMath>
                </a14:m>
                <a:r>
                  <a:rPr lang="en-SG" sz="2400" dirty="0">
                    <a:latin typeface="Aptos" panose="020B0004020202020204" pitchFamily="34" charset="0"/>
                  </a:rPr>
                  <a:t> by passing hole. One beam activate only one corresponding colors. Color generated by combination of </a:t>
                </a:r>
                <a:r>
                  <a:rPr lang="en-SG" sz="2400">
                    <a:latin typeface="Aptos" panose="020B0004020202020204" pitchFamily="34" charset="0"/>
                  </a:rPr>
                  <a:t>3-colors.</a:t>
                </a:r>
                <a:endParaRPr lang="en-SG" sz="2400" dirty="0">
                  <a:latin typeface="Aptos" panose="020B0004020202020204" pitchFamily="34" charset="0"/>
                </a:endParaRPr>
              </a:p>
            </p:txBody>
          </p:sp>
        </mc:Choice>
        <mc:Fallback>
          <p:sp>
            <p:nvSpPr>
              <p:cNvPr id="3" name="Content Placeholder 2">
                <a:extLst>
                  <a:ext uri="{FF2B5EF4-FFF2-40B4-BE49-F238E27FC236}">
                    <a16:creationId xmlns:a16="http://schemas.microsoft.com/office/drawing/2014/main" id="{656C7D9C-3825-4BFC-B8D2-255CB38FE0AB}"/>
                  </a:ext>
                </a:extLst>
              </p:cNvPr>
              <p:cNvSpPr>
                <a:spLocks noGrp="1" noRot="1" noChangeAspect="1" noMove="1" noResize="1" noEditPoints="1" noAdjustHandles="1" noChangeArrowheads="1" noChangeShapeType="1" noTextEdit="1"/>
              </p:cNvSpPr>
              <p:nvPr>
                <p:ph idx="1"/>
              </p:nvPr>
            </p:nvSpPr>
            <p:spPr>
              <a:xfrm>
                <a:off x="197963" y="848412"/>
                <a:ext cx="5637229" cy="6009587"/>
              </a:xfrm>
              <a:blipFill>
                <a:blip r:embed="rId2"/>
                <a:stretch>
                  <a:fillRect l="-757" t="-1623" r="-1730"/>
                </a:stretch>
              </a:blipFill>
            </p:spPr>
            <p:txBody>
              <a:bodyPr/>
              <a:lstStyle/>
              <a:p>
                <a:r>
                  <a:rPr lang="en-SG">
                    <a:noFill/>
                  </a:rPr>
                  <a:t> </a:t>
                </a:r>
              </a:p>
            </p:txBody>
          </p:sp>
        </mc:Fallback>
      </mc:AlternateContent>
      <p:pic>
        <p:nvPicPr>
          <p:cNvPr id="6146" name="Picture 2" descr="Zuweisung Instrument Verfrüht shadow mask method in computer graphics  Fischer meine aufrecht">
            <a:extLst>
              <a:ext uri="{FF2B5EF4-FFF2-40B4-BE49-F238E27FC236}">
                <a16:creationId xmlns:a16="http://schemas.microsoft.com/office/drawing/2014/main" id="{14756275-899B-36D5-A04A-B2323235B2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6961" y="848412"/>
            <a:ext cx="5906482" cy="56551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4310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FAFDE983-8064-BDFF-44F5-F66F2FF6E274}"/>
              </a:ext>
            </a:extLst>
          </p:cNvPr>
          <p:cNvGraphicFramePr>
            <a:graphicFrameLocks noGrp="1"/>
          </p:cNvGraphicFramePr>
          <p:nvPr>
            <p:extLst>
              <p:ext uri="{D42A27DB-BD31-4B8C-83A1-F6EECF244321}">
                <p14:modId xmlns:p14="http://schemas.microsoft.com/office/powerpoint/2010/main" val="3717752324"/>
              </p:ext>
            </p:extLst>
          </p:nvPr>
        </p:nvGraphicFramePr>
        <p:xfrm>
          <a:off x="222053" y="1191006"/>
          <a:ext cx="11768841" cy="4572000"/>
        </p:xfrm>
        <a:graphic>
          <a:graphicData uri="http://schemas.openxmlformats.org/drawingml/2006/table">
            <a:tbl>
              <a:tblPr firstRow="1" bandRow="1">
                <a:tableStyleId>{21E4AEA4-8DFA-4A89-87EB-49C32662AFE0}</a:tableStyleId>
              </a:tblPr>
              <a:tblGrid>
                <a:gridCol w="1927258">
                  <a:extLst>
                    <a:ext uri="{9D8B030D-6E8A-4147-A177-3AD203B41FA5}">
                      <a16:colId xmlns:a16="http://schemas.microsoft.com/office/drawing/2014/main" val="771861317"/>
                    </a:ext>
                  </a:extLst>
                </a:gridCol>
                <a:gridCol w="4722829">
                  <a:extLst>
                    <a:ext uri="{9D8B030D-6E8A-4147-A177-3AD203B41FA5}">
                      <a16:colId xmlns:a16="http://schemas.microsoft.com/office/drawing/2014/main" val="589778226"/>
                    </a:ext>
                  </a:extLst>
                </a:gridCol>
                <a:gridCol w="5118754">
                  <a:extLst>
                    <a:ext uri="{9D8B030D-6E8A-4147-A177-3AD203B41FA5}">
                      <a16:colId xmlns:a16="http://schemas.microsoft.com/office/drawing/2014/main" val="4272548949"/>
                    </a:ext>
                  </a:extLst>
                </a:gridCol>
              </a:tblGrid>
              <a:tr h="370840">
                <a:tc>
                  <a:txBody>
                    <a:bodyPr/>
                    <a:lstStyle/>
                    <a:p>
                      <a:r>
                        <a:rPr lang="en-SG" sz="2000" dirty="0">
                          <a:latin typeface="Aptos" panose="020B0004020202020204" pitchFamily="34" charset="0"/>
                        </a:rPr>
                        <a:t>Attributes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Beam penetration 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Shadow mask 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70555226"/>
                  </a:ext>
                </a:extLst>
              </a:tr>
              <a:tr h="370840">
                <a:tc>
                  <a:txBody>
                    <a:bodyPr/>
                    <a:lstStyle/>
                    <a:p>
                      <a:r>
                        <a:rPr lang="en-SG" sz="2000" dirty="0">
                          <a:latin typeface="Aptos" panose="020B0004020202020204" pitchFamily="34" charset="0"/>
                        </a:rPr>
                        <a:t>Where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Random scan 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Raster scan 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06438296"/>
                  </a:ext>
                </a:extLst>
              </a:tr>
              <a:tr h="370840">
                <a:tc>
                  <a:txBody>
                    <a:bodyPr/>
                    <a:lstStyle/>
                    <a:p>
                      <a:r>
                        <a:rPr lang="en-SG" sz="2000" dirty="0">
                          <a:latin typeface="Aptos" panose="020B0004020202020204" pitchFamily="34" charset="0"/>
                        </a:rPr>
                        <a:t>Color available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Red, green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Red, green, blue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59374006"/>
                  </a:ext>
                </a:extLst>
              </a:tr>
              <a:tr h="370840">
                <a:tc>
                  <a:txBody>
                    <a:bodyPr/>
                    <a:lstStyle/>
                    <a:p>
                      <a:r>
                        <a:rPr lang="en-SG" sz="2000" dirty="0">
                          <a:latin typeface="Aptos" panose="020B0004020202020204" pitchFamily="34" charset="0"/>
                        </a:rPr>
                        <a:t>Color generate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Only 4 color.</a:t>
                      </a:r>
                    </a:p>
                    <a:p>
                      <a:r>
                        <a:rPr lang="en-SG" sz="2000" dirty="0">
                          <a:latin typeface="Aptos" panose="020B0004020202020204" pitchFamily="34" charset="0"/>
                        </a:rPr>
                        <a:t>Red, green, orange, yellow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Millions of colors can 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44851344"/>
                  </a:ext>
                </a:extLst>
              </a:tr>
              <a:tr h="370840">
                <a:tc>
                  <a:txBody>
                    <a:bodyPr/>
                    <a:lstStyle/>
                    <a:p>
                      <a:r>
                        <a:rPr lang="en-SG" sz="2000" dirty="0">
                          <a:latin typeface="Aptos" panose="020B0004020202020204" pitchFamily="34" charset="0"/>
                        </a:rPr>
                        <a:t>Color dependency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Only 4 colors are available because the colors depend on the speed of e-beam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Millions of color are available because the colors depends on the type of ray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9526022"/>
                  </a:ext>
                </a:extLst>
              </a:tr>
              <a:tr h="370840">
                <a:tc>
                  <a:txBody>
                    <a:bodyPr/>
                    <a:lstStyle/>
                    <a:p>
                      <a:r>
                        <a:rPr lang="en-SG" sz="2000" dirty="0">
                          <a:latin typeface="Aptos" panose="020B0004020202020204" pitchFamily="34" charset="0"/>
                        </a:rPr>
                        <a:t>Cost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095893"/>
                  </a:ext>
                </a:extLst>
              </a:tr>
              <a:tr h="370840">
                <a:tc>
                  <a:txBody>
                    <a:bodyPr/>
                    <a:lstStyle/>
                    <a:p>
                      <a:r>
                        <a:rPr lang="en-SG" sz="2000" dirty="0">
                          <a:latin typeface="Aptos" panose="020B0004020202020204" pitchFamily="34" charset="0"/>
                        </a:rPr>
                        <a:t>Picture quality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Poor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Very realistic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393199"/>
                  </a:ext>
                </a:extLst>
              </a:tr>
              <a:tr h="370840">
                <a:tc>
                  <a:txBody>
                    <a:bodyPr/>
                    <a:lstStyle/>
                    <a:p>
                      <a:r>
                        <a:rPr lang="en-SG" sz="2000" dirty="0">
                          <a:latin typeface="Aptos" panose="020B0004020202020204" pitchFamily="34" charset="0"/>
                        </a:rPr>
                        <a:t>Resolution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9572334"/>
                  </a:ext>
                </a:extLst>
              </a:tr>
              <a:tr h="370840">
                <a:tc>
                  <a:txBody>
                    <a:bodyPr/>
                    <a:lstStyle/>
                    <a:p>
                      <a:r>
                        <a:rPr lang="en-SG" sz="2000" dirty="0">
                          <a:latin typeface="Aptos" panose="020B0004020202020204" pitchFamily="34" charset="0"/>
                        </a:rPr>
                        <a:t>E-gun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One e-gun is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Three e-gun is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36208855"/>
                  </a:ext>
                </a:extLst>
              </a:tr>
              <a:tr h="370840">
                <a:tc>
                  <a:txBody>
                    <a:bodyPr/>
                    <a:lstStyle/>
                    <a:p>
                      <a:r>
                        <a:rPr lang="en-SG" sz="2000" dirty="0">
                          <a:latin typeface="Aptos" panose="020B0004020202020204" pitchFamily="34" charset="0"/>
                        </a:rPr>
                        <a:t>Realistic view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Not suitable for realistic view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SG" sz="2000" dirty="0">
                          <a:latin typeface="Aptos" panose="020B0004020202020204" pitchFamily="34" charset="0"/>
                        </a:rPr>
                        <a:t>suitable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0185853"/>
                  </a:ext>
                </a:extLst>
              </a:tr>
            </a:tbl>
          </a:graphicData>
        </a:graphic>
      </p:graphicFrame>
      <p:sp>
        <p:nvSpPr>
          <p:cNvPr id="5" name="TextBox 4">
            <a:extLst>
              <a:ext uri="{FF2B5EF4-FFF2-40B4-BE49-F238E27FC236}">
                <a16:creationId xmlns:a16="http://schemas.microsoft.com/office/drawing/2014/main" id="{17159C88-9EE3-DC55-F383-B53307F3EB80}"/>
              </a:ext>
            </a:extLst>
          </p:cNvPr>
          <p:cNvSpPr txBox="1"/>
          <p:nvPr/>
        </p:nvSpPr>
        <p:spPr>
          <a:xfrm>
            <a:off x="1423448" y="339364"/>
            <a:ext cx="9634194" cy="523220"/>
          </a:xfrm>
          <a:prstGeom prst="rect">
            <a:avLst/>
          </a:prstGeom>
          <a:noFill/>
        </p:spPr>
        <p:txBody>
          <a:bodyPr wrap="square" rtlCol="0">
            <a:spAutoFit/>
          </a:bodyPr>
          <a:lstStyle/>
          <a:p>
            <a:r>
              <a:rPr lang="en-SG" sz="2800" b="1" dirty="0">
                <a:latin typeface="Aptos" panose="020B0004020202020204" pitchFamily="34" charset="0"/>
              </a:rPr>
              <a:t>Beam Penetration Method Vs Shadow Mask Method </a:t>
            </a:r>
          </a:p>
        </p:txBody>
      </p:sp>
    </p:spTree>
    <p:extLst>
      <p:ext uri="{BB962C8B-B14F-4D97-AF65-F5344CB8AC3E}">
        <p14:creationId xmlns:p14="http://schemas.microsoft.com/office/powerpoint/2010/main" val="55173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71539-69B3-355F-C060-27E9BEAC0590}"/>
              </a:ext>
            </a:extLst>
          </p:cNvPr>
          <p:cNvSpPr>
            <a:spLocks noGrp="1"/>
          </p:cNvSpPr>
          <p:nvPr>
            <p:ph type="title"/>
          </p:nvPr>
        </p:nvSpPr>
        <p:spPr>
          <a:xfrm>
            <a:off x="0" y="121919"/>
            <a:ext cx="12192000" cy="687370"/>
          </a:xfrm>
          <a:solidFill>
            <a:schemeClr val="tx2">
              <a:lumMod val="20000"/>
              <a:lumOff val="80000"/>
            </a:schemeClr>
          </a:solidFill>
        </p:spPr>
        <p:txBody>
          <a:bodyPr>
            <a:normAutofit/>
          </a:bodyPr>
          <a:lstStyle/>
          <a:p>
            <a:r>
              <a:rPr lang="en-SG" sz="4000" dirty="0">
                <a:latin typeface="Aptos" panose="020B0004020202020204" pitchFamily="34" charset="0"/>
              </a:rPr>
              <a:t>  Direct View Storage Devices </a:t>
            </a:r>
          </a:p>
        </p:txBody>
      </p:sp>
      <p:sp>
        <p:nvSpPr>
          <p:cNvPr id="3" name="Content Placeholder 2">
            <a:extLst>
              <a:ext uri="{FF2B5EF4-FFF2-40B4-BE49-F238E27FC236}">
                <a16:creationId xmlns:a16="http://schemas.microsoft.com/office/drawing/2014/main" id="{9C805AF6-579C-BA78-F943-48E40D238ECB}"/>
              </a:ext>
            </a:extLst>
          </p:cNvPr>
          <p:cNvSpPr>
            <a:spLocks noGrp="1"/>
          </p:cNvSpPr>
          <p:nvPr>
            <p:ph idx="1"/>
          </p:nvPr>
        </p:nvSpPr>
        <p:spPr>
          <a:xfrm>
            <a:off x="145532" y="893934"/>
            <a:ext cx="11886448" cy="4579937"/>
          </a:xfrm>
          <a:solidFill>
            <a:schemeClr val="bg1"/>
          </a:solidFill>
        </p:spPr>
        <p:txBody>
          <a:bodyPr>
            <a:normAutofit/>
          </a:bodyPr>
          <a:lstStyle/>
          <a:p>
            <a:pPr algn="just"/>
            <a:r>
              <a:rPr lang="en-US" sz="2000" dirty="0">
                <a:latin typeface="Aptos" panose="020B0004020202020204" pitchFamily="34" charset="0"/>
              </a:rPr>
              <a:t>Conceptually the Direct View Storage Tube (DVST) behaves like a CRT with highly persistent phosphor. Pictures drawn on there will be seen for several minutes (40-50 minutes) before fading. The term "storage tube" refers to the ability of the screen to retain the image which has been projected against it, thus avoiding the need to rewrite the image constantly.</a:t>
            </a:r>
          </a:p>
          <a:p>
            <a:pPr algn="just"/>
            <a:r>
              <a:rPr lang="en-US" sz="2000" dirty="0">
                <a:latin typeface="Aptos" panose="020B0004020202020204" pitchFamily="34" charset="0"/>
              </a:rPr>
              <a:t>1. Primary guns: It is used to store the picture pattern. </a:t>
            </a:r>
          </a:p>
          <a:p>
            <a:pPr algn="just"/>
            <a:r>
              <a:rPr lang="en-US" sz="2000" dirty="0">
                <a:latin typeface="Aptos" panose="020B0004020202020204" pitchFamily="34" charset="0"/>
              </a:rPr>
              <a:t>2. Flood gun or Secondary gun: It is used to maintain picture display</a:t>
            </a:r>
            <a:endParaRPr lang="en-SG" sz="2000" dirty="0">
              <a:latin typeface="Aptos" panose="020B0004020202020204" pitchFamily="34" charset="0"/>
            </a:endParaRPr>
          </a:p>
        </p:txBody>
      </p:sp>
      <p:pic>
        <p:nvPicPr>
          <p:cNvPr id="5" name="Picture 4">
            <a:extLst>
              <a:ext uri="{FF2B5EF4-FFF2-40B4-BE49-F238E27FC236}">
                <a16:creationId xmlns:a16="http://schemas.microsoft.com/office/drawing/2014/main" id="{4A8DBF3E-CD4E-08E3-75BC-E832841189AD}"/>
              </a:ext>
            </a:extLst>
          </p:cNvPr>
          <p:cNvPicPr>
            <a:picLocks noChangeAspect="1"/>
          </p:cNvPicPr>
          <p:nvPr/>
        </p:nvPicPr>
        <p:blipFill>
          <a:blip r:embed="rId2"/>
          <a:stretch>
            <a:fillRect/>
          </a:stretch>
        </p:blipFill>
        <p:spPr>
          <a:xfrm>
            <a:off x="145532" y="3378540"/>
            <a:ext cx="5532312" cy="3357541"/>
          </a:xfrm>
          <a:prstGeom prst="rect">
            <a:avLst/>
          </a:prstGeom>
        </p:spPr>
      </p:pic>
      <p:sp>
        <p:nvSpPr>
          <p:cNvPr id="7" name="TextBox 6">
            <a:extLst>
              <a:ext uri="{FF2B5EF4-FFF2-40B4-BE49-F238E27FC236}">
                <a16:creationId xmlns:a16="http://schemas.microsoft.com/office/drawing/2014/main" id="{3E5248CE-817C-DAD1-6F32-EAF29B35B9D8}"/>
              </a:ext>
            </a:extLst>
          </p:cNvPr>
          <p:cNvSpPr txBox="1"/>
          <p:nvPr/>
        </p:nvSpPr>
        <p:spPr>
          <a:xfrm>
            <a:off x="5815004" y="3428999"/>
            <a:ext cx="6216976" cy="2308324"/>
          </a:xfrm>
          <a:prstGeom prst="rect">
            <a:avLst/>
          </a:prstGeom>
          <a:solidFill>
            <a:schemeClr val="bg1"/>
          </a:solidFill>
        </p:spPr>
        <p:txBody>
          <a:bodyPr wrap="square">
            <a:spAutoFit/>
          </a:bodyPr>
          <a:lstStyle/>
          <a:p>
            <a:pPr algn="just"/>
            <a:r>
              <a:rPr lang="en-SG" dirty="0">
                <a:latin typeface="Aptos" panose="020B0004020202020204" pitchFamily="34" charset="0"/>
              </a:rPr>
              <a:t>Advantage:</a:t>
            </a:r>
          </a:p>
          <a:p>
            <a:pPr algn="just"/>
            <a:r>
              <a:rPr lang="en-SG" dirty="0">
                <a:latin typeface="Aptos" panose="020B0004020202020204" pitchFamily="34" charset="0"/>
              </a:rPr>
              <a:t>1. No refreshing is needed.</a:t>
            </a:r>
          </a:p>
          <a:p>
            <a:pPr algn="just"/>
            <a:r>
              <a:rPr lang="en-SG" dirty="0">
                <a:latin typeface="Aptos" panose="020B0004020202020204" pitchFamily="34" charset="0"/>
              </a:rPr>
              <a:t>2. High Resolution</a:t>
            </a:r>
          </a:p>
          <a:p>
            <a:pPr algn="just"/>
            <a:r>
              <a:rPr lang="en-SG" dirty="0">
                <a:latin typeface="Aptos" panose="020B0004020202020204" pitchFamily="34" charset="0"/>
              </a:rPr>
              <a:t>3. Cost is very less</a:t>
            </a:r>
          </a:p>
          <a:p>
            <a:pPr algn="just"/>
            <a:r>
              <a:rPr lang="en-SG" dirty="0">
                <a:latin typeface="Aptos" panose="020B0004020202020204" pitchFamily="34" charset="0"/>
              </a:rPr>
              <a:t>Disadvantage:</a:t>
            </a:r>
          </a:p>
          <a:p>
            <a:pPr algn="just"/>
            <a:r>
              <a:rPr lang="en-SG" dirty="0">
                <a:latin typeface="Aptos" panose="020B0004020202020204" pitchFamily="34" charset="0"/>
              </a:rPr>
              <a:t>1. It is not possible to erase the selected part of a picture.</a:t>
            </a:r>
          </a:p>
          <a:p>
            <a:pPr algn="just"/>
            <a:r>
              <a:rPr lang="en-SG" dirty="0">
                <a:latin typeface="Aptos" panose="020B0004020202020204" pitchFamily="34" charset="0"/>
              </a:rPr>
              <a:t>2. It is not suitable for dynamic graphics applications.</a:t>
            </a:r>
          </a:p>
          <a:p>
            <a:pPr algn="just"/>
            <a:r>
              <a:rPr lang="en-SG" dirty="0">
                <a:latin typeface="Aptos" panose="020B0004020202020204" pitchFamily="34" charset="0"/>
              </a:rPr>
              <a:t>3. If a part of picture is to modify, then time is consumed.</a:t>
            </a:r>
          </a:p>
        </p:txBody>
      </p:sp>
    </p:spTree>
    <p:extLst>
      <p:ext uri="{BB962C8B-B14F-4D97-AF65-F5344CB8AC3E}">
        <p14:creationId xmlns:p14="http://schemas.microsoft.com/office/powerpoint/2010/main" val="1042851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D9587-1457-314B-67D9-C189F8581B8E}"/>
              </a:ext>
            </a:extLst>
          </p:cNvPr>
          <p:cNvSpPr>
            <a:spLocks noGrp="1"/>
          </p:cNvSpPr>
          <p:nvPr>
            <p:ph type="title"/>
          </p:nvPr>
        </p:nvSpPr>
        <p:spPr>
          <a:xfrm>
            <a:off x="0" y="18853"/>
            <a:ext cx="12192000" cy="659876"/>
          </a:xfrm>
          <a:solidFill>
            <a:schemeClr val="tx2">
              <a:lumMod val="20000"/>
              <a:lumOff val="80000"/>
            </a:schemeClr>
          </a:solidFill>
        </p:spPr>
        <p:txBody>
          <a:bodyPr>
            <a:normAutofit/>
          </a:bodyPr>
          <a:lstStyle/>
          <a:p>
            <a:r>
              <a:rPr lang="en-US" sz="3600" dirty="0">
                <a:latin typeface="Aptos" panose="020B0004020202020204" pitchFamily="34" charset="0"/>
              </a:rPr>
              <a:t>  Flat-Panel Displays</a:t>
            </a:r>
            <a:endParaRPr lang="en-SG" sz="3600" dirty="0">
              <a:latin typeface="Aptos" panose="020B0004020202020204" pitchFamily="34" charset="0"/>
            </a:endParaRPr>
          </a:p>
        </p:txBody>
      </p:sp>
      <p:sp>
        <p:nvSpPr>
          <p:cNvPr id="3" name="Content Placeholder 2">
            <a:extLst>
              <a:ext uri="{FF2B5EF4-FFF2-40B4-BE49-F238E27FC236}">
                <a16:creationId xmlns:a16="http://schemas.microsoft.com/office/drawing/2014/main" id="{57B1F550-5603-76B1-62AB-B7382641B93F}"/>
              </a:ext>
            </a:extLst>
          </p:cNvPr>
          <p:cNvSpPr>
            <a:spLocks noGrp="1"/>
          </p:cNvSpPr>
          <p:nvPr>
            <p:ph idx="1"/>
          </p:nvPr>
        </p:nvSpPr>
        <p:spPr>
          <a:xfrm>
            <a:off x="165283" y="838985"/>
            <a:ext cx="11910453" cy="2615939"/>
          </a:xfrm>
          <a:solidFill>
            <a:schemeClr val="bg1"/>
          </a:solidFill>
        </p:spPr>
        <p:txBody>
          <a:bodyPr>
            <a:normAutofit/>
          </a:bodyPr>
          <a:lstStyle/>
          <a:p>
            <a:r>
              <a:rPr lang="en-US" dirty="0">
                <a:latin typeface="Aptos" panose="020B0004020202020204" pitchFamily="34" charset="0"/>
              </a:rPr>
              <a:t>This is emerging technology slowly replacing CRT monitors. The flat-panel displays have following properties: Little Volume, Light Weight, Lesser Power consumption</a:t>
            </a:r>
          </a:p>
          <a:p>
            <a:r>
              <a:rPr lang="en-US" dirty="0">
                <a:latin typeface="Aptos" panose="020B0004020202020204" pitchFamily="34" charset="0"/>
              </a:rPr>
              <a:t>Example: Small T.V. monitor, calculator, pocket video games, laptop computers, an advertisement board in elevator.</a:t>
            </a:r>
          </a:p>
          <a:p>
            <a:r>
              <a:rPr lang="en-US" b="1" dirty="0">
                <a:latin typeface="Aptos" panose="020B0004020202020204" pitchFamily="34" charset="0"/>
              </a:rPr>
              <a:t>1. Emissive Display: </a:t>
            </a:r>
            <a:r>
              <a:rPr lang="en-US" dirty="0">
                <a:latin typeface="Aptos" panose="020B0004020202020204" pitchFamily="34" charset="0"/>
              </a:rPr>
              <a:t>The emissive displays are devices that convert electrical energy into light. Examples are Plasma Panel, thin film electroluminescent display and LED (Light Emitting Diodes).</a:t>
            </a:r>
          </a:p>
          <a:p>
            <a:r>
              <a:rPr lang="en-US" b="1" dirty="0">
                <a:latin typeface="Aptos" panose="020B0004020202020204" pitchFamily="34" charset="0"/>
              </a:rPr>
              <a:t>2. Non-Emissive Display: </a:t>
            </a:r>
            <a:r>
              <a:rPr lang="en-US" dirty="0">
                <a:latin typeface="Aptos" panose="020B0004020202020204" pitchFamily="34" charset="0"/>
              </a:rPr>
              <a:t>The Non-Emissive displays use optical effects to convert sunlight or  light from some other source into graphics patterns. Examples are LCD (Liquid Crystal Device).</a:t>
            </a:r>
            <a:endParaRPr lang="en-SG" dirty="0">
              <a:latin typeface="Aptos" panose="020B0004020202020204" pitchFamily="34" charset="0"/>
            </a:endParaRPr>
          </a:p>
        </p:txBody>
      </p:sp>
      <p:pic>
        <p:nvPicPr>
          <p:cNvPr id="5" name="Picture 4">
            <a:extLst>
              <a:ext uri="{FF2B5EF4-FFF2-40B4-BE49-F238E27FC236}">
                <a16:creationId xmlns:a16="http://schemas.microsoft.com/office/drawing/2014/main" id="{12F2E2E1-47F5-505C-42CC-AB76E20C73A6}"/>
              </a:ext>
            </a:extLst>
          </p:cNvPr>
          <p:cNvPicPr>
            <a:picLocks noChangeAspect="1"/>
          </p:cNvPicPr>
          <p:nvPr/>
        </p:nvPicPr>
        <p:blipFill>
          <a:blip r:embed="rId2"/>
          <a:stretch>
            <a:fillRect/>
          </a:stretch>
        </p:blipFill>
        <p:spPr>
          <a:xfrm>
            <a:off x="2085049" y="3530339"/>
            <a:ext cx="8350424" cy="3027946"/>
          </a:xfrm>
          <a:prstGeom prst="rect">
            <a:avLst/>
          </a:prstGeom>
        </p:spPr>
      </p:pic>
    </p:spTree>
    <p:extLst>
      <p:ext uri="{BB962C8B-B14F-4D97-AF65-F5344CB8AC3E}">
        <p14:creationId xmlns:p14="http://schemas.microsoft.com/office/powerpoint/2010/main" val="1969412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55A39-CA16-6A77-68ED-1B5953FC7D3A}"/>
              </a:ext>
            </a:extLst>
          </p:cNvPr>
          <p:cNvSpPr>
            <a:spLocks noGrp="1"/>
          </p:cNvSpPr>
          <p:nvPr>
            <p:ph type="title"/>
          </p:nvPr>
        </p:nvSpPr>
        <p:spPr>
          <a:xfrm>
            <a:off x="0" y="147121"/>
            <a:ext cx="12192000" cy="690042"/>
          </a:xfrm>
          <a:solidFill>
            <a:schemeClr val="tx2">
              <a:lumMod val="20000"/>
              <a:lumOff val="80000"/>
            </a:schemeClr>
          </a:solidFill>
        </p:spPr>
        <p:txBody>
          <a:bodyPr>
            <a:normAutofit fontScale="90000"/>
          </a:bodyPr>
          <a:lstStyle/>
          <a:p>
            <a:r>
              <a:rPr lang="en-US" dirty="0">
                <a:latin typeface="Aptos" panose="020B0004020202020204" pitchFamily="34" charset="0"/>
              </a:rPr>
              <a:t>Plasma Panel Display</a:t>
            </a:r>
            <a:endParaRPr lang="en-SG" dirty="0">
              <a:latin typeface="Aptos" panose="020B0004020202020204" pitchFamily="34" charset="0"/>
            </a:endParaRPr>
          </a:p>
        </p:txBody>
      </p:sp>
      <p:sp>
        <p:nvSpPr>
          <p:cNvPr id="3" name="Content Placeholder 2">
            <a:extLst>
              <a:ext uri="{FF2B5EF4-FFF2-40B4-BE49-F238E27FC236}">
                <a16:creationId xmlns:a16="http://schemas.microsoft.com/office/drawing/2014/main" id="{E19A86D8-6684-08F4-0783-2AF9BF245D23}"/>
              </a:ext>
            </a:extLst>
          </p:cNvPr>
          <p:cNvSpPr>
            <a:spLocks noGrp="1"/>
          </p:cNvSpPr>
          <p:nvPr>
            <p:ph idx="1"/>
          </p:nvPr>
        </p:nvSpPr>
        <p:spPr>
          <a:xfrm>
            <a:off x="174051" y="965813"/>
            <a:ext cx="6340389" cy="5745065"/>
          </a:xfrm>
        </p:spPr>
        <p:txBody>
          <a:bodyPr>
            <a:normAutofit/>
          </a:bodyPr>
          <a:lstStyle/>
          <a:p>
            <a:pPr marL="0" indent="0" algn="just">
              <a:lnSpc>
                <a:spcPct val="100000"/>
              </a:lnSpc>
              <a:buNone/>
            </a:pPr>
            <a:r>
              <a:rPr lang="en-US" dirty="0">
                <a:latin typeface="Aptos" panose="020B0004020202020204" pitchFamily="34" charset="0"/>
              </a:rPr>
              <a:t>Plasma-Panels are also called as </a:t>
            </a:r>
            <a:r>
              <a:rPr lang="en-US" b="1" dirty="0">
                <a:latin typeface="Aptos" panose="020B0004020202020204" pitchFamily="34" charset="0"/>
              </a:rPr>
              <a:t>Gas-Discharge Display</a:t>
            </a:r>
            <a:r>
              <a:rPr lang="en-US" dirty="0">
                <a:latin typeface="Aptos" panose="020B0004020202020204" pitchFamily="34" charset="0"/>
              </a:rPr>
              <a:t>. It consists of an array of small lights. Lights are fluorescent in nature. The essential components of the plasma-panel display are:</a:t>
            </a:r>
          </a:p>
          <a:p>
            <a:pPr marL="0" indent="0" algn="just">
              <a:lnSpc>
                <a:spcPct val="100000"/>
              </a:lnSpc>
              <a:buNone/>
            </a:pPr>
            <a:r>
              <a:rPr lang="en-US" b="1" dirty="0">
                <a:latin typeface="Aptos" panose="020B0004020202020204" pitchFamily="34" charset="0"/>
              </a:rPr>
              <a:t>1. Cathode: </a:t>
            </a:r>
            <a:r>
              <a:rPr lang="en-US" dirty="0">
                <a:latin typeface="Aptos" panose="020B0004020202020204" pitchFamily="34" charset="0"/>
              </a:rPr>
              <a:t>It consists of fine wires. It delivers negative voltage to gas cells. The voltage is released along with the negative axis.</a:t>
            </a:r>
          </a:p>
          <a:p>
            <a:pPr marL="0" indent="0" algn="just">
              <a:lnSpc>
                <a:spcPct val="100000"/>
              </a:lnSpc>
              <a:buNone/>
            </a:pPr>
            <a:r>
              <a:rPr lang="en-US" b="1" dirty="0">
                <a:latin typeface="Aptos" panose="020B0004020202020204" pitchFamily="34" charset="0"/>
              </a:rPr>
              <a:t>2. Anode: </a:t>
            </a:r>
            <a:r>
              <a:rPr lang="en-US" dirty="0">
                <a:latin typeface="Aptos" panose="020B0004020202020204" pitchFamily="34" charset="0"/>
              </a:rPr>
              <a:t>It also consists of line wires. It delivers positive voltage. The voltage is supplied along positive axis.</a:t>
            </a:r>
          </a:p>
          <a:p>
            <a:pPr marL="0" indent="0" algn="just">
              <a:lnSpc>
                <a:spcPct val="100000"/>
              </a:lnSpc>
              <a:buNone/>
            </a:pPr>
            <a:r>
              <a:rPr lang="en-US" b="1" dirty="0">
                <a:latin typeface="Aptos" panose="020B0004020202020204" pitchFamily="34" charset="0"/>
              </a:rPr>
              <a:t>3. Fluorescent cells: </a:t>
            </a:r>
            <a:r>
              <a:rPr lang="en-US" dirty="0">
                <a:latin typeface="Aptos" panose="020B0004020202020204" pitchFamily="34" charset="0"/>
              </a:rPr>
              <a:t>It consists of small pockets of gas liquids when the voltage is applied to this liquid (neon gas) it emits light.</a:t>
            </a:r>
          </a:p>
          <a:p>
            <a:pPr marL="0" indent="0" algn="just">
              <a:lnSpc>
                <a:spcPct val="100000"/>
              </a:lnSpc>
              <a:buNone/>
            </a:pPr>
            <a:r>
              <a:rPr lang="en-US" b="1" dirty="0">
                <a:latin typeface="Aptos" panose="020B0004020202020204" pitchFamily="34" charset="0"/>
              </a:rPr>
              <a:t>4. Glass Plates: </a:t>
            </a:r>
            <a:r>
              <a:rPr lang="en-US" dirty="0">
                <a:latin typeface="Aptos" panose="020B0004020202020204" pitchFamily="34" charset="0"/>
              </a:rPr>
              <a:t>These plates act as capacitors. The voltage will be applied, the cell will glow continuously.</a:t>
            </a:r>
            <a:endParaRPr lang="en-SG" dirty="0">
              <a:latin typeface="Aptos" panose="020B0004020202020204" pitchFamily="34" charset="0"/>
            </a:endParaRPr>
          </a:p>
        </p:txBody>
      </p:sp>
      <p:pic>
        <p:nvPicPr>
          <p:cNvPr id="5" name="Picture 4">
            <a:extLst>
              <a:ext uri="{FF2B5EF4-FFF2-40B4-BE49-F238E27FC236}">
                <a16:creationId xmlns:a16="http://schemas.microsoft.com/office/drawing/2014/main" id="{14CDB1D1-022E-77A0-4D6C-677E9420631B}"/>
              </a:ext>
            </a:extLst>
          </p:cNvPr>
          <p:cNvPicPr>
            <a:picLocks noChangeAspect="1"/>
          </p:cNvPicPr>
          <p:nvPr/>
        </p:nvPicPr>
        <p:blipFill>
          <a:blip r:embed="rId2"/>
          <a:stretch>
            <a:fillRect/>
          </a:stretch>
        </p:blipFill>
        <p:spPr>
          <a:xfrm>
            <a:off x="6514440" y="837163"/>
            <a:ext cx="5677560" cy="3220924"/>
          </a:xfrm>
          <a:prstGeom prst="rect">
            <a:avLst/>
          </a:prstGeom>
        </p:spPr>
      </p:pic>
      <p:sp>
        <p:nvSpPr>
          <p:cNvPr id="7" name="TextBox 6">
            <a:extLst>
              <a:ext uri="{FF2B5EF4-FFF2-40B4-BE49-F238E27FC236}">
                <a16:creationId xmlns:a16="http://schemas.microsoft.com/office/drawing/2014/main" id="{3A667826-8368-15A6-F2D8-8E2D30F6619D}"/>
              </a:ext>
            </a:extLst>
          </p:cNvPr>
          <p:cNvSpPr txBox="1"/>
          <p:nvPr/>
        </p:nvSpPr>
        <p:spPr>
          <a:xfrm>
            <a:off x="6871432" y="4125555"/>
            <a:ext cx="5320568" cy="2585323"/>
          </a:xfrm>
          <a:prstGeom prst="rect">
            <a:avLst/>
          </a:prstGeom>
          <a:solidFill>
            <a:schemeClr val="bg1"/>
          </a:solidFill>
        </p:spPr>
        <p:txBody>
          <a:bodyPr wrap="square">
            <a:spAutoFit/>
          </a:bodyPr>
          <a:lstStyle/>
          <a:p>
            <a:r>
              <a:rPr lang="en-SG" sz="1600" dirty="0">
                <a:latin typeface="Aptos" panose="020B0004020202020204" pitchFamily="34" charset="0"/>
              </a:rPr>
              <a:t>Advantage:</a:t>
            </a:r>
          </a:p>
          <a:p>
            <a:r>
              <a:rPr lang="en-SG" sz="1600" dirty="0">
                <a:latin typeface="Aptos" panose="020B0004020202020204" pitchFamily="34" charset="0"/>
              </a:rPr>
              <a:t>1. High Resolution</a:t>
            </a:r>
          </a:p>
          <a:p>
            <a:r>
              <a:rPr lang="en-SG" sz="1600" dirty="0">
                <a:latin typeface="Aptos" panose="020B0004020202020204" pitchFamily="34" charset="0"/>
              </a:rPr>
              <a:t>2. Large screen size is also possible.</a:t>
            </a:r>
          </a:p>
          <a:p>
            <a:r>
              <a:rPr lang="en-SG" sz="1600" dirty="0">
                <a:latin typeface="Aptos" panose="020B0004020202020204" pitchFamily="34" charset="0"/>
              </a:rPr>
              <a:t>3. Less Volume</a:t>
            </a:r>
          </a:p>
          <a:p>
            <a:r>
              <a:rPr lang="en-SG" sz="1600" dirty="0">
                <a:latin typeface="Aptos" panose="020B0004020202020204" pitchFamily="34" charset="0"/>
              </a:rPr>
              <a:t>4. Less weight</a:t>
            </a:r>
          </a:p>
          <a:p>
            <a:r>
              <a:rPr lang="en-SG" sz="1600" dirty="0">
                <a:latin typeface="Aptos" panose="020B0004020202020204" pitchFamily="34" charset="0"/>
              </a:rPr>
              <a:t>5. Flicker Free Display</a:t>
            </a:r>
          </a:p>
          <a:p>
            <a:r>
              <a:rPr lang="en-SG" sz="1600" dirty="0">
                <a:latin typeface="Aptos" panose="020B0004020202020204" pitchFamily="34" charset="0"/>
              </a:rPr>
              <a:t>Disadvantage:</a:t>
            </a:r>
          </a:p>
          <a:p>
            <a:r>
              <a:rPr lang="en-SG" sz="1600" dirty="0">
                <a:latin typeface="Aptos" panose="020B0004020202020204" pitchFamily="34" charset="0"/>
              </a:rPr>
              <a:t>1. Poor Resolution</a:t>
            </a:r>
          </a:p>
          <a:p>
            <a:r>
              <a:rPr lang="en-SG" sz="1600" dirty="0">
                <a:latin typeface="Aptos" panose="020B0004020202020204" pitchFamily="34" charset="0"/>
              </a:rPr>
              <a:t>2. Wiring requirement anode and the cathode is complex.</a:t>
            </a:r>
          </a:p>
          <a:p>
            <a:r>
              <a:rPr lang="en-SG" sz="1600" dirty="0">
                <a:latin typeface="Aptos" panose="020B0004020202020204" pitchFamily="34" charset="0"/>
              </a:rPr>
              <a:t>3. Its addressing is also complex.</a:t>
            </a:r>
          </a:p>
        </p:txBody>
      </p:sp>
    </p:spTree>
    <p:extLst>
      <p:ext uri="{BB962C8B-B14F-4D97-AF65-F5344CB8AC3E}">
        <p14:creationId xmlns:p14="http://schemas.microsoft.com/office/powerpoint/2010/main" val="1372769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lasma display panel — Science Learning Hub">
            <a:extLst>
              <a:ext uri="{FF2B5EF4-FFF2-40B4-BE49-F238E27FC236}">
                <a16:creationId xmlns:a16="http://schemas.microsoft.com/office/drawing/2014/main" id="{49C841DF-B51D-C8FD-8888-A10CAFA7B5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2993" y="854146"/>
            <a:ext cx="9546014" cy="5856733"/>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7849574C-460D-5618-7CBE-8EFC78D2E109}"/>
              </a:ext>
            </a:extLst>
          </p:cNvPr>
          <p:cNvSpPr>
            <a:spLocks noGrp="1"/>
          </p:cNvSpPr>
          <p:nvPr>
            <p:ph type="title"/>
          </p:nvPr>
        </p:nvSpPr>
        <p:spPr>
          <a:xfrm>
            <a:off x="0" y="147121"/>
            <a:ext cx="12192000" cy="690042"/>
          </a:xfrm>
          <a:solidFill>
            <a:schemeClr val="tx2">
              <a:lumMod val="20000"/>
              <a:lumOff val="80000"/>
            </a:schemeClr>
          </a:solidFill>
        </p:spPr>
        <p:txBody>
          <a:bodyPr>
            <a:normAutofit fontScale="90000"/>
          </a:bodyPr>
          <a:lstStyle/>
          <a:p>
            <a:r>
              <a:rPr lang="en-US" dirty="0">
                <a:latin typeface="Aptos" panose="020B0004020202020204" pitchFamily="34" charset="0"/>
              </a:rPr>
              <a:t>Plasma Panel Display</a:t>
            </a:r>
            <a:endParaRPr lang="en-SG" dirty="0">
              <a:latin typeface="Aptos" panose="020B0004020202020204" pitchFamily="34" charset="0"/>
            </a:endParaRPr>
          </a:p>
        </p:txBody>
      </p:sp>
    </p:spTree>
    <p:extLst>
      <p:ext uri="{BB962C8B-B14F-4D97-AF65-F5344CB8AC3E}">
        <p14:creationId xmlns:p14="http://schemas.microsoft.com/office/powerpoint/2010/main" val="1428872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7045F-85F9-95B5-E0BB-79A3C1572471}"/>
              </a:ext>
            </a:extLst>
          </p:cNvPr>
          <p:cNvSpPr>
            <a:spLocks noGrp="1"/>
          </p:cNvSpPr>
          <p:nvPr>
            <p:ph type="title"/>
          </p:nvPr>
        </p:nvSpPr>
        <p:spPr>
          <a:xfrm>
            <a:off x="0" y="15082"/>
            <a:ext cx="12192000" cy="767343"/>
          </a:xfrm>
          <a:solidFill>
            <a:schemeClr val="tx2">
              <a:lumMod val="20000"/>
              <a:lumOff val="80000"/>
            </a:schemeClr>
          </a:solidFill>
        </p:spPr>
        <p:txBody>
          <a:bodyPr>
            <a:normAutofit/>
          </a:bodyPr>
          <a:lstStyle/>
          <a:p>
            <a:r>
              <a:rPr lang="en-SG" sz="3600" dirty="0">
                <a:latin typeface="Aptos" panose="020B0004020202020204" pitchFamily="34" charset="0"/>
              </a:rPr>
              <a:t>    LCD (Liquid Crystal Display)</a:t>
            </a:r>
            <a:endParaRPr lang="en-SG" sz="3600" dirty="0"/>
          </a:p>
        </p:txBody>
      </p:sp>
      <p:sp>
        <p:nvSpPr>
          <p:cNvPr id="3" name="Content Placeholder 2">
            <a:extLst>
              <a:ext uri="{FF2B5EF4-FFF2-40B4-BE49-F238E27FC236}">
                <a16:creationId xmlns:a16="http://schemas.microsoft.com/office/drawing/2014/main" id="{F19CA383-7880-85EC-6103-0D69B202003E}"/>
              </a:ext>
            </a:extLst>
          </p:cNvPr>
          <p:cNvSpPr>
            <a:spLocks noGrp="1"/>
          </p:cNvSpPr>
          <p:nvPr>
            <p:ph idx="1"/>
          </p:nvPr>
        </p:nvSpPr>
        <p:spPr>
          <a:xfrm>
            <a:off x="188536" y="999242"/>
            <a:ext cx="12003464" cy="5514680"/>
          </a:xfrm>
          <a:solidFill>
            <a:schemeClr val="bg1"/>
          </a:solidFill>
        </p:spPr>
        <p:txBody>
          <a:bodyPr/>
          <a:lstStyle/>
          <a:p>
            <a:endParaRPr lang="en-SG" dirty="0"/>
          </a:p>
        </p:txBody>
      </p:sp>
    </p:spTree>
    <p:extLst>
      <p:ext uri="{BB962C8B-B14F-4D97-AF65-F5344CB8AC3E}">
        <p14:creationId xmlns:p14="http://schemas.microsoft.com/office/powerpoint/2010/main" val="32150948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1A5D2-7D10-F649-80BC-E8D625878412}"/>
              </a:ext>
            </a:extLst>
          </p:cNvPr>
          <p:cNvSpPr>
            <a:spLocks noGrp="1"/>
          </p:cNvSpPr>
          <p:nvPr>
            <p:ph type="title"/>
          </p:nvPr>
        </p:nvSpPr>
        <p:spPr/>
        <p:txBody>
          <a:bodyPr/>
          <a:lstStyle/>
          <a:p>
            <a:endParaRPr lang="en-SG"/>
          </a:p>
        </p:txBody>
      </p:sp>
      <p:sp>
        <p:nvSpPr>
          <p:cNvPr id="3" name="Content Placeholder 2">
            <a:extLst>
              <a:ext uri="{FF2B5EF4-FFF2-40B4-BE49-F238E27FC236}">
                <a16:creationId xmlns:a16="http://schemas.microsoft.com/office/drawing/2014/main" id="{16FBDA55-E18F-3C68-7896-37F4C8D7FC22}"/>
              </a:ext>
            </a:extLst>
          </p:cNvPr>
          <p:cNvSpPr>
            <a:spLocks noGrp="1"/>
          </p:cNvSpPr>
          <p:nvPr>
            <p:ph idx="1"/>
          </p:nvPr>
        </p:nvSpPr>
        <p:spPr/>
        <p:txBody>
          <a:bodyPr/>
          <a:lstStyle/>
          <a:p>
            <a:endParaRPr lang="en-SG"/>
          </a:p>
        </p:txBody>
      </p:sp>
    </p:spTree>
    <p:extLst>
      <p:ext uri="{BB962C8B-B14F-4D97-AF65-F5344CB8AC3E}">
        <p14:creationId xmlns:p14="http://schemas.microsoft.com/office/powerpoint/2010/main" val="2492925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819F2-DD7B-5684-D3FD-43D27112A626}"/>
              </a:ext>
            </a:extLst>
          </p:cNvPr>
          <p:cNvSpPr>
            <a:spLocks noGrp="1"/>
          </p:cNvSpPr>
          <p:nvPr>
            <p:ph type="title"/>
          </p:nvPr>
        </p:nvSpPr>
        <p:spPr>
          <a:xfrm>
            <a:off x="0" y="197962"/>
            <a:ext cx="12192000" cy="579277"/>
          </a:xfrm>
          <a:solidFill>
            <a:schemeClr val="accent6">
              <a:lumMod val="40000"/>
              <a:lumOff val="60000"/>
            </a:schemeClr>
          </a:solidFill>
        </p:spPr>
        <p:txBody>
          <a:bodyPr>
            <a:noAutofit/>
          </a:bodyPr>
          <a:lstStyle/>
          <a:p>
            <a:r>
              <a:rPr lang="en-SG" sz="3200" b="1" dirty="0">
                <a:latin typeface="Aharoni" panose="02010803020104030203" pitchFamily="2" charset="-79"/>
                <a:cs typeface="Aharoni" panose="02010803020104030203" pitchFamily="2" charset="-79"/>
              </a:rPr>
              <a:t>   Outlines </a:t>
            </a:r>
          </a:p>
        </p:txBody>
      </p:sp>
      <p:sp>
        <p:nvSpPr>
          <p:cNvPr id="3" name="Content Placeholder 2">
            <a:extLst>
              <a:ext uri="{FF2B5EF4-FFF2-40B4-BE49-F238E27FC236}">
                <a16:creationId xmlns:a16="http://schemas.microsoft.com/office/drawing/2014/main" id="{6E9088ED-C33F-39E4-A9A5-5AE21A388DC2}"/>
              </a:ext>
            </a:extLst>
          </p:cNvPr>
          <p:cNvSpPr>
            <a:spLocks noGrp="1"/>
          </p:cNvSpPr>
          <p:nvPr>
            <p:ph idx="1"/>
          </p:nvPr>
        </p:nvSpPr>
        <p:spPr>
          <a:xfrm>
            <a:off x="283118" y="942679"/>
            <a:ext cx="11908882" cy="5825765"/>
          </a:xfrm>
        </p:spPr>
        <p:txBody>
          <a:bodyPr>
            <a:normAutofit/>
          </a:bodyPr>
          <a:lstStyle/>
          <a:p>
            <a:r>
              <a:rPr lang="en-SG" sz="2000" b="1" dirty="0">
                <a:solidFill>
                  <a:srgbClr val="C00000"/>
                </a:solidFill>
                <a:latin typeface="Aptos" panose="020B0004020202020204" pitchFamily="34" charset="0"/>
              </a:rPr>
              <a:t>Types of graphics display used in refresh CRT screen(raster and  random scan display )</a:t>
            </a:r>
          </a:p>
          <a:p>
            <a:r>
              <a:rPr lang="en-SG" sz="2000" b="1" dirty="0">
                <a:solidFill>
                  <a:srgbClr val="C00000"/>
                </a:solidFill>
                <a:latin typeface="Aptos" panose="020B0004020202020204" pitchFamily="34" charset="0"/>
              </a:rPr>
              <a:t>Color CRT monitors</a:t>
            </a:r>
          </a:p>
          <a:p>
            <a:r>
              <a:rPr lang="en-SG" sz="2000" dirty="0">
                <a:solidFill>
                  <a:srgbClr val="FF0000"/>
                </a:solidFill>
                <a:latin typeface="Aptos" panose="020B0004020202020204" pitchFamily="34" charset="0"/>
              </a:rPr>
              <a:t>Direct View Storage Devices</a:t>
            </a:r>
          </a:p>
          <a:p>
            <a:r>
              <a:rPr lang="en-SG" sz="2000" dirty="0">
                <a:solidFill>
                  <a:srgbClr val="FF0000"/>
                </a:solidFill>
                <a:latin typeface="Aptos" panose="020B0004020202020204" pitchFamily="34" charset="0"/>
              </a:rPr>
              <a:t>Flat-panel display devices</a:t>
            </a:r>
          </a:p>
          <a:p>
            <a:r>
              <a:rPr lang="en-SG" sz="2000" dirty="0">
                <a:solidFill>
                  <a:srgbClr val="FF0000"/>
                </a:solidFill>
                <a:latin typeface="Aptos" panose="020B0004020202020204" pitchFamily="34" charset="0"/>
              </a:rPr>
              <a:t>Plasma Panel Display</a:t>
            </a:r>
          </a:p>
          <a:p>
            <a:r>
              <a:rPr lang="en-SG" sz="2000" dirty="0">
                <a:latin typeface="Aptos" panose="020B0004020202020204" pitchFamily="34" charset="0"/>
              </a:rPr>
              <a:t>LCD (Liquid Crystal Display)</a:t>
            </a:r>
          </a:p>
          <a:p>
            <a:r>
              <a:rPr lang="en-SG" sz="2000" dirty="0">
                <a:latin typeface="Aptos" panose="020B0004020202020204" pitchFamily="34" charset="0"/>
              </a:rPr>
              <a:t>LCD VS CRT</a:t>
            </a:r>
          </a:p>
          <a:p>
            <a:r>
              <a:rPr lang="en-SG" sz="2000" dirty="0">
                <a:latin typeface="Aptos" panose="020B0004020202020204" pitchFamily="34" charset="0"/>
              </a:rPr>
              <a:t>LED</a:t>
            </a:r>
          </a:p>
          <a:p>
            <a:r>
              <a:rPr lang="en-SG" sz="2000" dirty="0">
                <a:latin typeface="Aptos" panose="020B0004020202020204" pitchFamily="34" charset="0"/>
              </a:rPr>
              <a:t>LED VS LCD</a:t>
            </a:r>
          </a:p>
          <a:p>
            <a:r>
              <a:rPr lang="en-US" sz="2000" dirty="0">
                <a:solidFill>
                  <a:srgbClr val="C00000"/>
                </a:solidFill>
                <a:latin typeface="Aptos" panose="020B0004020202020204" pitchFamily="34" charset="0"/>
              </a:rPr>
              <a:t>Graphics Card or Display Adapters</a:t>
            </a:r>
            <a:endParaRPr lang="en-SG" sz="2000" dirty="0">
              <a:solidFill>
                <a:srgbClr val="C00000"/>
              </a:solidFill>
              <a:latin typeface="Aptos" panose="020B0004020202020204" pitchFamily="34" charset="0"/>
            </a:endParaRPr>
          </a:p>
          <a:p>
            <a:r>
              <a:rPr lang="en-SG" sz="2000" dirty="0">
                <a:solidFill>
                  <a:srgbClr val="C00000"/>
                </a:solidFill>
                <a:latin typeface="Aptos" panose="020B0004020202020204" pitchFamily="34" charset="0"/>
              </a:rPr>
              <a:t>Input-Output Devices</a:t>
            </a:r>
          </a:p>
          <a:p>
            <a:r>
              <a:rPr lang="en-SG" sz="2000" dirty="0">
                <a:solidFill>
                  <a:srgbClr val="C00000"/>
                </a:solidFill>
                <a:latin typeface="Aptos" panose="020B0004020202020204" pitchFamily="34" charset="0"/>
              </a:rPr>
              <a:t>Output Devices </a:t>
            </a:r>
          </a:p>
        </p:txBody>
      </p:sp>
    </p:spTree>
    <p:extLst>
      <p:ext uri="{BB962C8B-B14F-4D97-AF65-F5344CB8AC3E}">
        <p14:creationId xmlns:p14="http://schemas.microsoft.com/office/powerpoint/2010/main" val="2679400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81782-0394-1418-7AB2-C74D7B963888}"/>
              </a:ext>
            </a:extLst>
          </p:cNvPr>
          <p:cNvSpPr>
            <a:spLocks noGrp="1"/>
          </p:cNvSpPr>
          <p:nvPr>
            <p:ph type="title"/>
          </p:nvPr>
        </p:nvSpPr>
        <p:spPr>
          <a:xfrm>
            <a:off x="0" y="0"/>
            <a:ext cx="12192000" cy="801278"/>
          </a:xfrm>
          <a:solidFill>
            <a:schemeClr val="accent2">
              <a:lumMod val="20000"/>
              <a:lumOff val="80000"/>
            </a:schemeClr>
          </a:solidFill>
        </p:spPr>
        <p:txBody>
          <a:bodyPr/>
          <a:lstStyle/>
          <a:p>
            <a:r>
              <a:rPr lang="en-SG" dirty="0"/>
              <a:t>  Raster scan display</a:t>
            </a:r>
          </a:p>
        </p:txBody>
      </p:sp>
      <p:sp>
        <p:nvSpPr>
          <p:cNvPr id="4" name="TextBox 3">
            <a:extLst>
              <a:ext uri="{FF2B5EF4-FFF2-40B4-BE49-F238E27FC236}">
                <a16:creationId xmlns:a16="http://schemas.microsoft.com/office/drawing/2014/main" id="{BF3E8ECC-924B-D366-6B92-BB071B70661F}"/>
              </a:ext>
            </a:extLst>
          </p:cNvPr>
          <p:cNvSpPr txBox="1"/>
          <p:nvPr/>
        </p:nvSpPr>
        <p:spPr>
          <a:xfrm>
            <a:off x="155542" y="1005716"/>
            <a:ext cx="11880916" cy="2031325"/>
          </a:xfrm>
          <a:prstGeom prst="rect">
            <a:avLst/>
          </a:prstGeom>
          <a:solidFill>
            <a:schemeClr val="bg1"/>
          </a:solidFill>
        </p:spPr>
        <p:txBody>
          <a:bodyPr wrap="square">
            <a:spAutoFit/>
          </a:bodyPr>
          <a:lstStyle/>
          <a:p>
            <a:pPr algn="just"/>
            <a:r>
              <a:rPr lang="en-SG" dirty="0">
                <a:latin typeface="Aptos" panose="020B0004020202020204" pitchFamily="34" charset="0"/>
              </a:rPr>
              <a:t>A raster scan display is based on intensity control of pixels in the form of a rectangular box called raster on the screen.</a:t>
            </a:r>
          </a:p>
          <a:p>
            <a:pPr algn="just"/>
            <a:r>
              <a:rPr lang="en-SG" dirty="0">
                <a:latin typeface="Aptos" panose="020B0004020202020204" pitchFamily="34" charset="0"/>
              </a:rPr>
              <a:t>In raster scan system electron beam sweeps across the screen from top to bottom cover one raw at a time and then back to top</a:t>
            </a:r>
          </a:p>
          <a:p>
            <a:pPr algn="just"/>
            <a:r>
              <a:rPr lang="en-SG" dirty="0">
                <a:latin typeface="Aptos" panose="020B0004020202020204" pitchFamily="34" charset="0"/>
              </a:rPr>
              <a:t>When the beam is moved from L</a:t>
            </a:r>
            <a:r>
              <a:rPr lang="en-SG" dirty="0">
                <a:latin typeface="Aptos" panose="020B0004020202020204" pitchFamily="34" charset="0"/>
                <a:sym typeface="Wingdings" panose="05000000000000000000" pitchFamily="2" charset="2"/>
              </a:rPr>
              <a:t>R it is ON and</a:t>
            </a:r>
          </a:p>
          <a:p>
            <a:pPr algn="just"/>
            <a:r>
              <a:rPr lang="en-SG" dirty="0">
                <a:latin typeface="Aptos" panose="020B0004020202020204" pitchFamily="34" charset="0"/>
                <a:sym typeface="Wingdings" panose="05000000000000000000" pitchFamily="2" charset="2"/>
              </a:rPr>
              <a:t>When the bean is moved from R L it is OFF</a:t>
            </a:r>
          </a:p>
          <a:p>
            <a:pPr algn="just"/>
            <a:r>
              <a:rPr lang="en-SG" dirty="0">
                <a:latin typeface="Aptos" panose="020B0004020202020204" pitchFamily="34" charset="0"/>
                <a:sym typeface="Wingdings" panose="05000000000000000000" pitchFamily="2" charset="2"/>
              </a:rPr>
              <a:t>In black &amp; white picture only 1bit required to store ‘0’(black) or ‘1’ (white), in this case buffer referred as bitmap. In color picture multiple bits are required for pixel position, in this case buffer referred as </a:t>
            </a:r>
            <a:r>
              <a:rPr lang="en-SG" dirty="0" err="1">
                <a:latin typeface="Aptos" panose="020B0004020202020204" pitchFamily="34" charset="0"/>
                <a:sym typeface="Wingdings" panose="05000000000000000000" pitchFamily="2" charset="2"/>
              </a:rPr>
              <a:t>pixmap</a:t>
            </a:r>
            <a:endParaRPr lang="en-SG" dirty="0">
              <a:latin typeface="Aptos" panose="020B0004020202020204" pitchFamily="34" charset="0"/>
              <a:sym typeface="Wingdings" panose="05000000000000000000" pitchFamily="2" charset="2"/>
            </a:endParaRPr>
          </a:p>
        </p:txBody>
      </p:sp>
      <p:pic>
        <p:nvPicPr>
          <p:cNvPr id="5" name="Picture 4">
            <a:extLst>
              <a:ext uri="{FF2B5EF4-FFF2-40B4-BE49-F238E27FC236}">
                <a16:creationId xmlns:a16="http://schemas.microsoft.com/office/drawing/2014/main" id="{EFBB0C8E-1818-849B-4301-B446201DBC44}"/>
              </a:ext>
            </a:extLst>
          </p:cNvPr>
          <p:cNvPicPr>
            <a:picLocks noChangeAspect="1"/>
          </p:cNvPicPr>
          <p:nvPr/>
        </p:nvPicPr>
        <p:blipFill>
          <a:blip r:embed="rId2"/>
          <a:stretch>
            <a:fillRect/>
          </a:stretch>
        </p:blipFill>
        <p:spPr>
          <a:xfrm>
            <a:off x="2592020" y="3037041"/>
            <a:ext cx="7296698" cy="3450909"/>
          </a:xfrm>
          <a:prstGeom prst="rect">
            <a:avLst/>
          </a:prstGeom>
        </p:spPr>
      </p:pic>
    </p:spTree>
    <p:extLst>
      <p:ext uri="{BB962C8B-B14F-4D97-AF65-F5344CB8AC3E}">
        <p14:creationId xmlns:p14="http://schemas.microsoft.com/office/powerpoint/2010/main" val="985971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EABB8D5-5C4B-4F8B-BE5F-E414D65D5C1D}"/>
              </a:ext>
            </a:extLst>
          </p:cNvPr>
          <p:cNvSpPr>
            <a:spLocks noGrp="1"/>
          </p:cNvSpPr>
          <p:nvPr>
            <p:ph type="title"/>
          </p:nvPr>
        </p:nvSpPr>
        <p:spPr>
          <a:xfrm>
            <a:off x="0" y="0"/>
            <a:ext cx="12192000" cy="801278"/>
          </a:xfrm>
          <a:solidFill>
            <a:schemeClr val="bg2"/>
          </a:solidFill>
        </p:spPr>
        <p:txBody>
          <a:bodyPr/>
          <a:lstStyle/>
          <a:p>
            <a:r>
              <a:rPr lang="en-SG" dirty="0"/>
              <a:t>Raster Scan Display</a:t>
            </a:r>
          </a:p>
        </p:txBody>
      </p:sp>
      <p:sp>
        <p:nvSpPr>
          <p:cNvPr id="5" name="TextBox 4">
            <a:extLst>
              <a:ext uri="{FF2B5EF4-FFF2-40B4-BE49-F238E27FC236}">
                <a16:creationId xmlns:a16="http://schemas.microsoft.com/office/drawing/2014/main" id="{34BEB809-BB55-1347-C074-FB9637E389C5}"/>
              </a:ext>
            </a:extLst>
          </p:cNvPr>
          <p:cNvSpPr txBox="1"/>
          <p:nvPr/>
        </p:nvSpPr>
        <p:spPr>
          <a:xfrm>
            <a:off x="122548" y="942680"/>
            <a:ext cx="11990895" cy="3170099"/>
          </a:xfrm>
          <a:prstGeom prst="rect">
            <a:avLst/>
          </a:prstGeom>
          <a:solidFill>
            <a:schemeClr val="bg1"/>
          </a:solidFill>
        </p:spPr>
        <p:txBody>
          <a:bodyPr wrap="square" rtlCol="0">
            <a:spAutoFit/>
          </a:bodyPr>
          <a:lstStyle/>
          <a:p>
            <a:pPr algn="just"/>
            <a:r>
              <a:rPr lang="en-SG" sz="2000" dirty="0">
                <a:latin typeface="Aptos" panose="020B0004020202020204" pitchFamily="34" charset="0"/>
                <a:sym typeface="Wingdings" panose="05000000000000000000" pitchFamily="2" charset="2"/>
              </a:rPr>
              <a:t>Beam refreshing is two types. Horizontal retracing &amp; vertical retracing</a:t>
            </a:r>
          </a:p>
          <a:p>
            <a:pPr algn="just"/>
            <a:r>
              <a:rPr lang="en-SG" sz="2000" dirty="0">
                <a:latin typeface="Aptos" panose="020B0004020202020204" pitchFamily="34" charset="0"/>
                <a:sym typeface="Wingdings" panose="05000000000000000000" pitchFamily="2" charset="2"/>
              </a:rPr>
              <a:t>After scanning each line from left to right, it reaches at the left end of the next line to scan the next line; which is called horizontal retrace.</a:t>
            </a:r>
          </a:p>
          <a:p>
            <a:pPr algn="just"/>
            <a:r>
              <a:rPr lang="en-SG" sz="2000" dirty="0">
                <a:latin typeface="Aptos" panose="020B0004020202020204" pitchFamily="34" charset="0"/>
                <a:sym typeface="Wingdings" panose="05000000000000000000" pitchFamily="2" charset="2"/>
              </a:rPr>
              <a:t>Similarly, after completing all lines in horizontal fashion it again reaches the top left corner to start rescanning the image and this is called vertical retrace. Normally, each vertical retrace takes 1/60</a:t>
            </a:r>
            <a:r>
              <a:rPr lang="en-SG" sz="2000" baseline="30000" dirty="0">
                <a:latin typeface="Aptos" panose="020B0004020202020204" pitchFamily="34" charset="0"/>
                <a:sym typeface="Wingdings" panose="05000000000000000000" pitchFamily="2" charset="2"/>
              </a:rPr>
              <a:t>th</a:t>
            </a:r>
            <a:r>
              <a:rPr lang="en-SG" sz="2000" dirty="0">
                <a:latin typeface="Aptos" panose="020B0004020202020204" pitchFamily="34" charset="0"/>
                <a:sym typeface="Wingdings" panose="05000000000000000000" pitchFamily="2" charset="2"/>
              </a:rPr>
              <a:t> sec to avoid flickering</a:t>
            </a:r>
          </a:p>
          <a:p>
            <a:pPr algn="just"/>
            <a:r>
              <a:rPr lang="en-SG" sz="2000" dirty="0">
                <a:latin typeface="Aptos" panose="020B0004020202020204" pitchFamily="34" charset="0"/>
                <a:sym typeface="Wingdings" panose="05000000000000000000" pitchFamily="2" charset="2"/>
              </a:rPr>
              <a:t>The raster scan system can store information of each pixel position, so it is suitable for realistic display of objects.</a:t>
            </a:r>
          </a:p>
          <a:p>
            <a:pPr algn="just"/>
            <a:r>
              <a:rPr lang="en-SG" sz="2000" dirty="0">
                <a:latin typeface="Aptos" panose="020B0004020202020204" pitchFamily="34" charset="0"/>
                <a:sym typeface="Wingdings" panose="05000000000000000000" pitchFamily="2" charset="2"/>
              </a:rPr>
              <a:t>Raster scan provides a refresh rate of 60-80frames per second.</a:t>
            </a:r>
          </a:p>
          <a:p>
            <a:pPr algn="just"/>
            <a:r>
              <a:rPr lang="en-SG" sz="2000" dirty="0">
                <a:latin typeface="Aptos" panose="020B0004020202020204" pitchFamily="34" charset="0"/>
                <a:sym typeface="Wingdings" panose="05000000000000000000" pitchFamily="2" charset="2"/>
              </a:rPr>
              <a:t>Used in CRT monitor based on tv technology.</a:t>
            </a:r>
          </a:p>
        </p:txBody>
      </p:sp>
      <p:pic>
        <p:nvPicPr>
          <p:cNvPr id="6" name="Picture 5">
            <a:extLst>
              <a:ext uri="{FF2B5EF4-FFF2-40B4-BE49-F238E27FC236}">
                <a16:creationId xmlns:a16="http://schemas.microsoft.com/office/drawing/2014/main" id="{7424A15A-C0C9-D311-E28D-DE35697871AC}"/>
              </a:ext>
            </a:extLst>
          </p:cNvPr>
          <p:cNvPicPr>
            <a:picLocks noChangeAspect="1"/>
          </p:cNvPicPr>
          <p:nvPr/>
        </p:nvPicPr>
        <p:blipFill>
          <a:blip r:embed="rId2"/>
          <a:stretch>
            <a:fillRect/>
          </a:stretch>
        </p:blipFill>
        <p:spPr>
          <a:xfrm>
            <a:off x="2454450" y="4112779"/>
            <a:ext cx="7622804" cy="2517113"/>
          </a:xfrm>
          <a:prstGeom prst="rect">
            <a:avLst/>
          </a:prstGeom>
        </p:spPr>
      </p:pic>
    </p:spTree>
    <p:extLst>
      <p:ext uri="{BB962C8B-B14F-4D97-AF65-F5344CB8AC3E}">
        <p14:creationId xmlns:p14="http://schemas.microsoft.com/office/powerpoint/2010/main" val="3473334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CB60F-F2BE-0022-12D6-D30F7FA1D9D8}"/>
              </a:ext>
            </a:extLst>
          </p:cNvPr>
          <p:cNvSpPr>
            <a:spLocks noGrp="1"/>
          </p:cNvSpPr>
          <p:nvPr>
            <p:ph type="title"/>
          </p:nvPr>
        </p:nvSpPr>
        <p:spPr>
          <a:xfrm>
            <a:off x="141402" y="120664"/>
            <a:ext cx="12050598" cy="679748"/>
          </a:xfrm>
          <a:solidFill>
            <a:schemeClr val="bg2"/>
          </a:solidFill>
        </p:spPr>
        <p:txBody>
          <a:bodyPr>
            <a:normAutofit fontScale="90000"/>
          </a:bodyPr>
          <a:lstStyle/>
          <a:p>
            <a:r>
              <a:rPr lang="en-SG" b="1" dirty="0"/>
              <a:t>Raster-scan System</a:t>
            </a:r>
          </a:p>
        </p:txBody>
      </p:sp>
      <p:sp>
        <p:nvSpPr>
          <p:cNvPr id="3" name="Content Placeholder 2">
            <a:extLst>
              <a:ext uri="{FF2B5EF4-FFF2-40B4-BE49-F238E27FC236}">
                <a16:creationId xmlns:a16="http://schemas.microsoft.com/office/drawing/2014/main" id="{A03D1D1E-C02D-1DAD-413F-9105B851763B}"/>
              </a:ext>
            </a:extLst>
          </p:cNvPr>
          <p:cNvSpPr>
            <a:spLocks noGrp="1"/>
          </p:cNvSpPr>
          <p:nvPr>
            <p:ph idx="1"/>
          </p:nvPr>
        </p:nvSpPr>
        <p:spPr>
          <a:xfrm>
            <a:off x="141402" y="1172852"/>
            <a:ext cx="11934334" cy="4884737"/>
          </a:xfrm>
          <a:solidFill>
            <a:schemeClr val="bg1"/>
          </a:solidFill>
        </p:spPr>
        <p:txBody>
          <a:bodyPr/>
          <a:lstStyle/>
          <a:p>
            <a:pPr algn="just"/>
            <a:r>
              <a:rPr lang="en-US" dirty="0">
                <a:latin typeface="Aptos" panose="020B0004020202020204" pitchFamily="34" charset="0"/>
              </a:rPr>
              <a:t>The raster scan system is a combination of some processing units. It consists of the control processing unit (CPU) and a particular processor called a display controller. Display Controller controls the operation of the display device. It is also called a video controller.</a:t>
            </a:r>
          </a:p>
          <a:p>
            <a:pPr algn="just"/>
            <a:endParaRPr lang="en-SG" dirty="0">
              <a:latin typeface="Aptos" panose="020B0004020202020204" pitchFamily="34" charset="0"/>
            </a:endParaRPr>
          </a:p>
        </p:txBody>
      </p:sp>
      <p:pic>
        <p:nvPicPr>
          <p:cNvPr id="5" name="Picture 4">
            <a:extLst>
              <a:ext uri="{FF2B5EF4-FFF2-40B4-BE49-F238E27FC236}">
                <a16:creationId xmlns:a16="http://schemas.microsoft.com/office/drawing/2014/main" id="{C984DFC5-663E-D3F4-F579-94FA7DAA7654}"/>
              </a:ext>
            </a:extLst>
          </p:cNvPr>
          <p:cNvPicPr>
            <a:picLocks noChangeAspect="1"/>
          </p:cNvPicPr>
          <p:nvPr/>
        </p:nvPicPr>
        <p:blipFill>
          <a:blip r:embed="rId2"/>
          <a:stretch>
            <a:fillRect/>
          </a:stretch>
        </p:blipFill>
        <p:spPr>
          <a:xfrm>
            <a:off x="2409447" y="2000652"/>
            <a:ext cx="7611246" cy="4669349"/>
          </a:xfrm>
          <a:prstGeom prst="rect">
            <a:avLst/>
          </a:prstGeom>
        </p:spPr>
      </p:pic>
    </p:spTree>
    <p:extLst>
      <p:ext uri="{BB962C8B-B14F-4D97-AF65-F5344CB8AC3E}">
        <p14:creationId xmlns:p14="http://schemas.microsoft.com/office/powerpoint/2010/main" val="844293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138F4-A517-DCB1-618E-053AAF524737}"/>
              </a:ext>
            </a:extLst>
          </p:cNvPr>
          <p:cNvSpPr>
            <a:spLocks noGrp="1"/>
          </p:cNvSpPr>
          <p:nvPr>
            <p:ph type="title"/>
          </p:nvPr>
        </p:nvSpPr>
        <p:spPr>
          <a:xfrm>
            <a:off x="0" y="0"/>
            <a:ext cx="12192000" cy="744567"/>
          </a:xfrm>
          <a:solidFill>
            <a:schemeClr val="accent3">
              <a:lumMod val="40000"/>
              <a:lumOff val="60000"/>
            </a:schemeClr>
          </a:solidFill>
        </p:spPr>
        <p:txBody>
          <a:bodyPr>
            <a:noAutofit/>
          </a:bodyPr>
          <a:lstStyle/>
          <a:p>
            <a:r>
              <a:rPr lang="en-SG" sz="4000" dirty="0">
                <a:latin typeface="Aptos" panose="020B0004020202020204" pitchFamily="34" charset="0"/>
              </a:rPr>
              <a:t>   Random(vector) Scan Display</a:t>
            </a:r>
          </a:p>
        </p:txBody>
      </p:sp>
      <p:pic>
        <p:nvPicPr>
          <p:cNvPr id="1026" name="Picture 2" descr="Random Scan and Raster Scan Display">
            <a:extLst>
              <a:ext uri="{FF2B5EF4-FFF2-40B4-BE49-F238E27FC236}">
                <a16:creationId xmlns:a16="http://schemas.microsoft.com/office/drawing/2014/main" id="{E80FC9D6-15FD-3DC3-7031-73446CB9C0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4180" y="3557024"/>
            <a:ext cx="5803004" cy="317628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185107D0-035C-6EC5-B1B6-769AA58689FB}"/>
              </a:ext>
            </a:extLst>
          </p:cNvPr>
          <p:cNvSpPr>
            <a:spLocks noGrp="1"/>
          </p:cNvSpPr>
          <p:nvPr>
            <p:ph idx="1"/>
          </p:nvPr>
        </p:nvSpPr>
        <p:spPr>
          <a:xfrm>
            <a:off x="222872" y="744567"/>
            <a:ext cx="11969128" cy="2812457"/>
          </a:xfrm>
          <a:solidFill>
            <a:schemeClr val="bg1"/>
          </a:solidFill>
        </p:spPr>
        <p:txBody>
          <a:bodyPr>
            <a:normAutofit/>
          </a:bodyPr>
          <a:lstStyle/>
          <a:p>
            <a:r>
              <a:rPr lang="en-SG" sz="2000" dirty="0">
                <a:latin typeface="Aptos" panose="020B0004020202020204" pitchFamily="34" charset="0"/>
              </a:rPr>
              <a:t>In this technique, the electron beam is directed only to the part of the screen where the picture is to be drawn. This displays directly traces out only the desired lines on CRT</a:t>
            </a:r>
          </a:p>
          <a:p>
            <a:r>
              <a:rPr lang="en-SG" sz="2000" dirty="0">
                <a:latin typeface="Aptos" panose="020B0004020202020204" pitchFamily="34" charset="0"/>
              </a:rPr>
              <a:t>To move the beam across the CRT, the information about both magnitude and direction is required. This information is generated with the help of vector graphics generator.</a:t>
            </a:r>
          </a:p>
          <a:p>
            <a:r>
              <a:rPr lang="en-SG" sz="2000" dirty="0">
                <a:latin typeface="Aptos" panose="020B0004020202020204" pitchFamily="34" charset="0"/>
              </a:rPr>
              <a:t>In this system image consist of a set of line drawing commands referred to as refresh display file.</a:t>
            </a:r>
          </a:p>
          <a:p>
            <a:r>
              <a:rPr lang="en-SG" sz="2000" dirty="0">
                <a:latin typeface="Aptos" panose="020B0004020202020204" pitchFamily="34" charset="0"/>
              </a:rPr>
              <a:t>Random scan display are designed to draw all the component lines of a picture 30 to 60 times per seconds.</a:t>
            </a:r>
          </a:p>
          <a:p>
            <a:endParaRPr lang="en-SG" sz="2000" dirty="0">
              <a:latin typeface="Aptos" panose="020B0004020202020204" pitchFamily="34" charset="0"/>
            </a:endParaRPr>
          </a:p>
        </p:txBody>
      </p:sp>
    </p:spTree>
    <p:extLst>
      <p:ext uri="{BB962C8B-B14F-4D97-AF65-F5344CB8AC3E}">
        <p14:creationId xmlns:p14="http://schemas.microsoft.com/office/powerpoint/2010/main" val="216406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90F7B-46CC-7F06-A10C-C04537F20DF8}"/>
              </a:ext>
            </a:extLst>
          </p:cNvPr>
          <p:cNvSpPr>
            <a:spLocks noGrp="1"/>
          </p:cNvSpPr>
          <p:nvPr>
            <p:ph type="title"/>
          </p:nvPr>
        </p:nvSpPr>
        <p:spPr>
          <a:xfrm>
            <a:off x="0" y="83503"/>
            <a:ext cx="12192000" cy="594360"/>
          </a:xfrm>
          <a:solidFill>
            <a:schemeClr val="tx2">
              <a:lumMod val="20000"/>
              <a:lumOff val="80000"/>
            </a:schemeClr>
          </a:solidFill>
        </p:spPr>
        <p:txBody>
          <a:bodyPr>
            <a:normAutofit fontScale="90000"/>
          </a:bodyPr>
          <a:lstStyle/>
          <a:p>
            <a:r>
              <a:rPr lang="en-SG" dirty="0">
                <a:latin typeface="Aptos" panose="020B0004020202020204" pitchFamily="34" charset="0"/>
              </a:rPr>
              <a:t>  Random-Scan Systems</a:t>
            </a:r>
          </a:p>
        </p:txBody>
      </p:sp>
      <p:sp>
        <p:nvSpPr>
          <p:cNvPr id="3" name="Content Placeholder 2">
            <a:extLst>
              <a:ext uri="{FF2B5EF4-FFF2-40B4-BE49-F238E27FC236}">
                <a16:creationId xmlns:a16="http://schemas.microsoft.com/office/drawing/2014/main" id="{0307780D-9099-DD64-2E23-1BC70047224E}"/>
              </a:ext>
            </a:extLst>
          </p:cNvPr>
          <p:cNvSpPr>
            <a:spLocks noGrp="1"/>
          </p:cNvSpPr>
          <p:nvPr>
            <p:ph idx="1"/>
          </p:nvPr>
        </p:nvSpPr>
        <p:spPr>
          <a:xfrm>
            <a:off x="175025" y="882341"/>
            <a:ext cx="5760720" cy="3252247"/>
          </a:xfrm>
          <a:solidFill>
            <a:schemeClr val="accent3">
              <a:lumMod val="20000"/>
              <a:lumOff val="80000"/>
            </a:schemeClr>
          </a:solidFill>
        </p:spPr>
        <p:txBody>
          <a:bodyPr>
            <a:normAutofit/>
          </a:bodyPr>
          <a:lstStyle/>
          <a:p>
            <a:pPr marL="0" indent="0" algn="just">
              <a:buNone/>
            </a:pPr>
            <a:r>
              <a:rPr lang="en-US" dirty="0">
                <a:latin typeface="Aptos" panose="020B0004020202020204" pitchFamily="34" charset="0"/>
              </a:rPr>
              <a:t>The organization of a simple random scan system is shown in following figure. An application program is input and stored in the system memory along with a graphics package. Graphics commands in the application program are translated by the graphics package into a display file stored in the system memory. This display file is then accessed by the display processor to refresh the screen. The display processor cycles through each command in the display file program once during every refresh cycle. Sometimes the display processor in a random scan system is referred to as a display processing unit or graphics controller</a:t>
            </a:r>
            <a:endParaRPr lang="en-SG" dirty="0">
              <a:latin typeface="Aptos" panose="020B0004020202020204" pitchFamily="34" charset="0"/>
            </a:endParaRPr>
          </a:p>
        </p:txBody>
      </p:sp>
      <p:pic>
        <p:nvPicPr>
          <p:cNvPr id="5" name="Picture 4">
            <a:extLst>
              <a:ext uri="{FF2B5EF4-FFF2-40B4-BE49-F238E27FC236}">
                <a16:creationId xmlns:a16="http://schemas.microsoft.com/office/drawing/2014/main" id="{8AADBB8F-1F50-74DD-1ADD-8F92B9278E2E}"/>
              </a:ext>
            </a:extLst>
          </p:cNvPr>
          <p:cNvPicPr>
            <a:picLocks noChangeAspect="1"/>
          </p:cNvPicPr>
          <p:nvPr/>
        </p:nvPicPr>
        <p:blipFill>
          <a:blip r:embed="rId2"/>
          <a:stretch>
            <a:fillRect/>
          </a:stretch>
        </p:blipFill>
        <p:spPr>
          <a:xfrm>
            <a:off x="175025" y="4339066"/>
            <a:ext cx="5920975" cy="2165429"/>
          </a:xfrm>
          <a:prstGeom prst="rect">
            <a:avLst/>
          </a:prstGeom>
        </p:spPr>
      </p:pic>
      <p:pic>
        <p:nvPicPr>
          <p:cNvPr id="7" name="Picture 6">
            <a:extLst>
              <a:ext uri="{FF2B5EF4-FFF2-40B4-BE49-F238E27FC236}">
                <a16:creationId xmlns:a16="http://schemas.microsoft.com/office/drawing/2014/main" id="{6D00B137-95A9-FB9D-1485-E4AC7228EB43}"/>
              </a:ext>
            </a:extLst>
          </p:cNvPr>
          <p:cNvPicPr>
            <a:picLocks noChangeAspect="1"/>
          </p:cNvPicPr>
          <p:nvPr/>
        </p:nvPicPr>
        <p:blipFill>
          <a:blip r:embed="rId3"/>
          <a:stretch>
            <a:fillRect/>
          </a:stretch>
        </p:blipFill>
        <p:spPr>
          <a:xfrm>
            <a:off x="6183984" y="882341"/>
            <a:ext cx="6008016" cy="5923670"/>
          </a:xfrm>
          <a:prstGeom prst="rect">
            <a:avLst/>
          </a:prstGeom>
        </p:spPr>
      </p:pic>
    </p:spTree>
    <p:extLst>
      <p:ext uri="{BB962C8B-B14F-4D97-AF65-F5344CB8AC3E}">
        <p14:creationId xmlns:p14="http://schemas.microsoft.com/office/powerpoint/2010/main" val="1237889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0CAFCAB2-72B9-56C1-E54F-E2F1A47F5062}"/>
              </a:ext>
            </a:extLst>
          </p:cNvPr>
          <p:cNvGraphicFramePr>
            <a:graphicFrameLocks noGrp="1"/>
          </p:cNvGraphicFramePr>
          <p:nvPr>
            <p:extLst>
              <p:ext uri="{D42A27DB-BD31-4B8C-83A1-F6EECF244321}">
                <p14:modId xmlns:p14="http://schemas.microsoft.com/office/powerpoint/2010/main" val="2425559099"/>
              </p:ext>
            </p:extLst>
          </p:nvPr>
        </p:nvGraphicFramePr>
        <p:xfrm>
          <a:off x="222052" y="945907"/>
          <a:ext cx="11891391" cy="5169128"/>
        </p:xfrm>
        <a:graphic>
          <a:graphicData uri="http://schemas.openxmlformats.org/drawingml/2006/table">
            <a:tbl>
              <a:tblPr firstRow="1" bandRow="1">
                <a:tableStyleId>{21E4AEA4-8DFA-4A89-87EB-49C32662AFE0}</a:tableStyleId>
              </a:tblPr>
              <a:tblGrid>
                <a:gridCol w="2012686">
                  <a:extLst>
                    <a:ext uri="{9D8B030D-6E8A-4147-A177-3AD203B41FA5}">
                      <a16:colId xmlns:a16="http://schemas.microsoft.com/office/drawing/2014/main" val="2824062284"/>
                    </a:ext>
                  </a:extLst>
                </a:gridCol>
                <a:gridCol w="4843257">
                  <a:extLst>
                    <a:ext uri="{9D8B030D-6E8A-4147-A177-3AD203B41FA5}">
                      <a16:colId xmlns:a16="http://schemas.microsoft.com/office/drawing/2014/main" val="274130707"/>
                    </a:ext>
                  </a:extLst>
                </a:gridCol>
                <a:gridCol w="5035448">
                  <a:extLst>
                    <a:ext uri="{9D8B030D-6E8A-4147-A177-3AD203B41FA5}">
                      <a16:colId xmlns:a16="http://schemas.microsoft.com/office/drawing/2014/main" val="3264045909"/>
                    </a:ext>
                  </a:extLst>
                </a:gridCol>
              </a:tblGrid>
              <a:tr h="371821">
                <a:tc>
                  <a:txBody>
                    <a:bodyPr/>
                    <a:lstStyle/>
                    <a:p>
                      <a:r>
                        <a:rPr lang="en-SG" dirty="0">
                          <a:latin typeface="Aptos" panose="020B0004020202020204" pitchFamily="34" charset="0"/>
                        </a:rPr>
                        <a:t>Attributes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Random(vector) scan 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Raster scan display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00759470"/>
                  </a:ext>
                </a:extLst>
              </a:tr>
              <a:tr h="371821">
                <a:tc>
                  <a:txBody>
                    <a:bodyPr/>
                    <a:lstStyle/>
                    <a:p>
                      <a:r>
                        <a:rPr lang="en-SG" dirty="0">
                          <a:latin typeface="Aptos" panose="020B0004020202020204" pitchFamily="34" charset="0"/>
                        </a:rPr>
                        <a:t>e-beam movement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The beam is moved between the end point of the graphics primitives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The beam is moved all over the screen one scan line at a time, from top to bottom and then back to top.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35105775"/>
                  </a:ext>
                </a:extLst>
              </a:tr>
              <a:tr h="371821">
                <a:tc>
                  <a:txBody>
                    <a:bodyPr/>
                    <a:lstStyle/>
                    <a:p>
                      <a:r>
                        <a:rPr lang="en-SG" dirty="0">
                          <a:latin typeface="Aptos" panose="020B0004020202020204" pitchFamily="34" charset="0"/>
                        </a:rPr>
                        <a:t>Draw line &amp; solid patterns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Lines &amp; characters only solid pattern tough to fill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Display areas filled with solid colors or patterns.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95698253"/>
                  </a:ext>
                </a:extLst>
              </a:tr>
              <a:tr h="371821">
                <a:tc>
                  <a:txBody>
                    <a:bodyPr/>
                    <a:lstStyle/>
                    <a:p>
                      <a:r>
                        <a:rPr lang="en-SG" dirty="0">
                          <a:latin typeface="Aptos" panose="020B0004020202020204" pitchFamily="34" charset="0"/>
                        </a:rPr>
                        <a:t>Cost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Less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80956151"/>
                  </a:ext>
                </a:extLst>
              </a:tr>
              <a:tr h="371821">
                <a:tc>
                  <a:txBody>
                    <a:bodyPr/>
                    <a:lstStyle/>
                    <a:p>
                      <a:r>
                        <a:rPr lang="en-SG" dirty="0">
                          <a:latin typeface="Aptos" panose="020B0004020202020204" pitchFamily="34" charset="0"/>
                        </a:rPr>
                        <a:t>Modification of video images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Easy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Not easy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96887813"/>
                  </a:ext>
                </a:extLst>
              </a:tr>
              <a:tr h="371821">
                <a:tc>
                  <a:txBody>
                    <a:bodyPr/>
                    <a:lstStyle/>
                    <a:p>
                      <a:r>
                        <a:rPr lang="en-SG" dirty="0">
                          <a:latin typeface="Aptos" panose="020B0004020202020204" pitchFamily="34" charset="0"/>
                        </a:rPr>
                        <a:t>Refresh rate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30 to 60 times/sec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60-80 times/sec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65510611"/>
                  </a:ext>
                </a:extLst>
              </a:tr>
              <a:tr h="371821">
                <a:tc>
                  <a:txBody>
                    <a:bodyPr/>
                    <a:lstStyle/>
                    <a:p>
                      <a:r>
                        <a:rPr lang="en-SG" dirty="0">
                          <a:latin typeface="Aptos" panose="020B0004020202020204" pitchFamily="34" charset="0"/>
                        </a:rPr>
                        <a:t>Resolution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4598744"/>
                  </a:ext>
                </a:extLst>
              </a:tr>
              <a:tr h="371821">
                <a:tc>
                  <a:txBody>
                    <a:bodyPr/>
                    <a:lstStyle/>
                    <a:p>
                      <a:r>
                        <a:rPr lang="en-SG" dirty="0">
                          <a:latin typeface="Aptos" panose="020B0004020202020204" pitchFamily="34" charset="0"/>
                        </a:rPr>
                        <a:t>Scan area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Only screen with view on an area is displayed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Whole screen is scanned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34760803"/>
                  </a:ext>
                </a:extLst>
              </a:tr>
              <a:tr h="371821">
                <a:tc>
                  <a:txBody>
                    <a:bodyPr/>
                    <a:lstStyle/>
                    <a:p>
                      <a:r>
                        <a:rPr lang="en-SG" dirty="0">
                          <a:latin typeface="Aptos" panose="020B0004020202020204" pitchFamily="34" charset="0"/>
                        </a:rPr>
                        <a:t>Scan conversion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No required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Required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57921594"/>
                  </a:ext>
                </a:extLst>
              </a:tr>
              <a:tr h="371821">
                <a:tc>
                  <a:txBody>
                    <a:bodyPr/>
                    <a:lstStyle/>
                    <a:p>
                      <a:r>
                        <a:rPr lang="en-SG" dirty="0">
                          <a:latin typeface="Aptos" panose="020B0004020202020204" pitchFamily="34" charset="0"/>
                        </a:rPr>
                        <a:t>Suitable for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Polygon drawing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Realistic view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9496737"/>
                  </a:ext>
                </a:extLst>
              </a:tr>
              <a:tr h="371821">
                <a:tc>
                  <a:txBody>
                    <a:bodyPr/>
                    <a:lstStyle/>
                    <a:p>
                      <a:r>
                        <a:rPr lang="en-SG" dirty="0">
                          <a:latin typeface="Aptos" panose="020B0004020202020204" pitchFamily="34" charset="0"/>
                        </a:rPr>
                        <a:t>Examples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Pen, plotter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SG" dirty="0">
                          <a:latin typeface="Aptos" panose="020B0004020202020204" pitchFamily="34" charset="0"/>
                        </a:rPr>
                        <a:t>Tv sets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49517796"/>
                  </a:ext>
                </a:extLst>
              </a:tr>
            </a:tbl>
          </a:graphicData>
        </a:graphic>
      </p:graphicFrame>
      <p:sp>
        <p:nvSpPr>
          <p:cNvPr id="6" name="TextBox 5">
            <a:extLst>
              <a:ext uri="{FF2B5EF4-FFF2-40B4-BE49-F238E27FC236}">
                <a16:creationId xmlns:a16="http://schemas.microsoft.com/office/drawing/2014/main" id="{DA3EE88A-2C9E-E74A-B932-B41C1A7E7294}"/>
              </a:ext>
            </a:extLst>
          </p:cNvPr>
          <p:cNvSpPr txBox="1"/>
          <p:nvPr/>
        </p:nvSpPr>
        <p:spPr>
          <a:xfrm>
            <a:off x="1244338" y="169682"/>
            <a:ext cx="9332536" cy="523220"/>
          </a:xfrm>
          <a:prstGeom prst="rect">
            <a:avLst/>
          </a:prstGeom>
          <a:noFill/>
        </p:spPr>
        <p:txBody>
          <a:bodyPr wrap="square" rtlCol="0">
            <a:spAutoFit/>
          </a:bodyPr>
          <a:lstStyle/>
          <a:p>
            <a:r>
              <a:rPr lang="en-SG" sz="2800" dirty="0">
                <a:latin typeface="Aptos" panose="020B0004020202020204" pitchFamily="34" charset="0"/>
              </a:rPr>
              <a:t>Random(vector) scan display vs Raster scan display </a:t>
            </a:r>
          </a:p>
        </p:txBody>
      </p:sp>
    </p:spTree>
    <p:extLst>
      <p:ext uri="{BB962C8B-B14F-4D97-AF65-F5344CB8AC3E}">
        <p14:creationId xmlns:p14="http://schemas.microsoft.com/office/powerpoint/2010/main" val="3709694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74A98-8F2A-4333-F5E5-536FE4372B37}"/>
              </a:ext>
            </a:extLst>
          </p:cNvPr>
          <p:cNvSpPr>
            <a:spLocks noGrp="1"/>
          </p:cNvSpPr>
          <p:nvPr>
            <p:ph type="title"/>
          </p:nvPr>
        </p:nvSpPr>
        <p:spPr>
          <a:xfrm>
            <a:off x="0" y="148944"/>
            <a:ext cx="12191999" cy="762000"/>
          </a:xfrm>
          <a:solidFill>
            <a:schemeClr val="accent1">
              <a:lumMod val="20000"/>
              <a:lumOff val="80000"/>
            </a:schemeClr>
          </a:solidFill>
        </p:spPr>
        <p:txBody>
          <a:bodyPr/>
          <a:lstStyle/>
          <a:p>
            <a:r>
              <a:rPr lang="en-SG" dirty="0">
                <a:latin typeface="Aptos" panose="020B0004020202020204" pitchFamily="34" charset="0"/>
              </a:rPr>
              <a:t>Color CRT Monitors</a:t>
            </a:r>
          </a:p>
        </p:txBody>
      </p:sp>
      <p:sp>
        <p:nvSpPr>
          <p:cNvPr id="3" name="Content Placeholder 2">
            <a:extLst>
              <a:ext uri="{FF2B5EF4-FFF2-40B4-BE49-F238E27FC236}">
                <a16:creationId xmlns:a16="http://schemas.microsoft.com/office/drawing/2014/main" id="{AEA91930-77B8-ED2F-E915-08A6F297A5E8}"/>
              </a:ext>
            </a:extLst>
          </p:cNvPr>
          <p:cNvSpPr>
            <a:spLocks noGrp="1"/>
          </p:cNvSpPr>
          <p:nvPr>
            <p:ph idx="1"/>
          </p:nvPr>
        </p:nvSpPr>
        <p:spPr>
          <a:xfrm>
            <a:off x="178008" y="1039971"/>
            <a:ext cx="11803459" cy="4778057"/>
          </a:xfrm>
          <a:solidFill>
            <a:schemeClr val="bg1"/>
          </a:solidFill>
        </p:spPr>
        <p:txBody>
          <a:bodyPr/>
          <a:lstStyle/>
          <a:p>
            <a:r>
              <a:rPr lang="en-US" dirty="0">
                <a:latin typeface="Aptos" panose="020B0004020202020204" pitchFamily="34" charset="0"/>
              </a:rPr>
              <a:t>A CRT monitor displays color pictures by using a combination of phosphors that emit different colored light. With the combination of phosphor a range of colors can be displayed. There are two techniques used in color CRT monitors: </a:t>
            </a:r>
          </a:p>
          <a:p>
            <a:r>
              <a:rPr lang="en-US" sz="2000" b="1" dirty="0">
                <a:latin typeface="Aptos" panose="020B0004020202020204" pitchFamily="34" charset="0"/>
              </a:rPr>
              <a:t>1. Beam Penetration Method </a:t>
            </a:r>
          </a:p>
          <a:p>
            <a:r>
              <a:rPr lang="en-US" sz="2000" b="1" dirty="0">
                <a:latin typeface="Aptos" panose="020B0004020202020204" pitchFamily="34" charset="0"/>
              </a:rPr>
              <a:t>2. Shadow Mask Method</a:t>
            </a:r>
            <a:endParaRPr lang="en-SG" sz="2000" b="1" dirty="0">
              <a:latin typeface="Aptos" panose="020B0004020202020204" pitchFamily="34" charset="0"/>
            </a:endParaRPr>
          </a:p>
        </p:txBody>
      </p:sp>
    </p:spTree>
    <p:extLst>
      <p:ext uri="{BB962C8B-B14F-4D97-AF65-F5344CB8AC3E}">
        <p14:creationId xmlns:p14="http://schemas.microsoft.com/office/powerpoint/2010/main" val="9712218"/>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180</TotalTime>
  <Words>1606</Words>
  <Application>Microsoft Office PowerPoint</Application>
  <PresentationFormat>Widescreen</PresentationFormat>
  <Paragraphs>164</Paragraphs>
  <Slides>18</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Aharoni</vt:lpstr>
      <vt:lpstr>Aptos</vt:lpstr>
      <vt:lpstr>Arial</vt:lpstr>
      <vt:lpstr>Berlin Sans FB Demi</vt:lpstr>
      <vt:lpstr>Calibri</vt:lpstr>
      <vt:lpstr>Cambria Math</vt:lpstr>
      <vt:lpstr>Century Schoolbook</vt:lpstr>
      <vt:lpstr>Wingdings 2</vt:lpstr>
      <vt:lpstr>View</vt:lpstr>
      <vt:lpstr>INTRODUCTION TO GRAPHICS DISPLAYS &amp;  DEVICES</vt:lpstr>
      <vt:lpstr>   Outlines </vt:lpstr>
      <vt:lpstr>  Raster scan display</vt:lpstr>
      <vt:lpstr>Raster Scan Display</vt:lpstr>
      <vt:lpstr>Raster-scan System</vt:lpstr>
      <vt:lpstr>   Random(vector) Scan Display</vt:lpstr>
      <vt:lpstr>  Random-Scan Systems</vt:lpstr>
      <vt:lpstr>PowerPoint Presentation</vt:lpstr>
      <vt:lpstr>Color CRT Monitors</vt:lpstr>
      <vt:lpstr>Beam Penetration Method</vt:lpstr>
      <vt:lpstr>   Shadow Mask Method</vt:lpstr>
      <vt:lpstr>PowerPoint Presentation</vt:lpstr>
      <vt:lpstr>  Direct View Storage Devices </vt:lpstr>
      <vt:lpstr>  Flat-Panel Displays</vt:lpstr>
      <vt:lpstr>Plasma Panel Display</vt:lpstr>
      <vt:lpstr>Plasma Panel Display</vt:lpstr>
      <vt:lpstr>    LCD (Liquid Crystal Display)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Raajokiaa Ritu</dc:creator>
  <cp:lastModifiedBy>Raajokiaa Ritu</cp:lastModifiedBy>
  <cp:revision>77</cp:revision>
  <dcterms:created xsi:type="dcterms:W3CDTF">2024-04-23T14:57:41Z</dcterms:created>
  <dcterms:modified xsi:type="dcterms:W3CDTF">2024-04-28T07:11:41Z</dcterms:modified>
</cp:coreProperties>
</file>

<file path=docProps/thumbnail.jpeg>
</file>